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6" r:id="rId2"/>
  </p:sldMasterIdLst>
  <p:sldIdLst>
    <p:sldId id="1379" r:id="rId3"/>
    <p:sldId id="701" r:id="rId4"/>
    <p:sldId id="1381" r:id="rId5"/>
    <p:sldId id="1382" r:id="rId6"/>
    <p:sldId id="1383" r:id="rId7"/>
    <p:sldId id="1384" r:id="rId8"/>
    <p:sldId id="1156" r:id="rId9"/>
    <p:sldId id="1442" r:id="rId10"/>
    <p:sldId id="1103" r:id="rId11"/>
    <p:sldId id="1439" r:id="rId12"/>
    <p:sldId id="1440" r:id="rId13"/>
    <p:sldId id="1441" r:id="rId14"/>
    <p:sldId id="500" r:id="rId15"/>
    <p:sldId id="1159" r:id="rId16"/>
    <p:sldId id="1160" r:id="rId17"/>
    <p:sldId id="1116" r:id="rId18"/>
    <p:sldId id="1446" r:id="rId19"/>
    <p:sldId id="1360" r:id="rId20"/>
    <p:sldId id="1443" r:id="rId21"/>
    <p:sldId id="1444" r:id="rId22"/>
    <p:sldId id="1445" r:id="rId23"/>
    <p:sldId id="1283" r:id="rId24"/>
    <p:sldId id="1209" r:id="rId25"/>
    <p:sldId id="1123" r:id="rId26"/>
    <p:sldId id="1447" r:id="rId27"/>
    <p:sldId id="1124" r:id="rId28"/>
    <p:sldId id="1448" r:id="rId29"/>
    <p:sldId id="1449" r:id="rId30"/>
    <p:sldId id="1450" r:id="rId31"/>
    <p:sldId id="1330" r:id="rId32"/>
    <p:sldId id="1388" r:id="rId33"/>
    <p:sldId id="1389" r:id="rId34"/>
    <p:sldId id="1454" r:id="rId35"/>
    <p:sldId id="1455" r:id="rId36"/>
    <p:sldId id="1456" r:id="rId37"/>
    <p:sldId id="769" r:id="rId38"/>
    <p:sldId id="770" r:id="rId39"/>
    <p:sldId id="304" r:id="rId40"/>
    <p:sldId id="1132" r:id="rId41"/>
    <p:sldId id="1451" r:id="rId42"/>
    <p:sldId id="1133" r:id="rId43"/>
    <p:sldId id="1134" r:id="rId44"/>
    <p:sldId id="1391" r:id="rId45"/>
    <p:sldId id="1138" r:id="rId46"/>
    <p:sldId id="1139" r:id="rId47"/>
    <p:sldId id="1421" r:id="rId48"/>
    <p:sldId id="1422" r:id="rId49"/>
    <p:sldId id="1423" r:id="rId50"/>
    <p:sldId id="1424" r:id="rId51"/>
    <p:sldId id="1425" r:id="rId52"/>
    <p:sldId id="1426" r:id="rId53"/>
    <p:sldId id="1427" r:id="rId54"/>
    <p:sldId id="1428" r:id="rId55"/>
    <p:sldId id="1429" r:id="rId56"/>
    <p:sldId id="1430" r:id="rId57"/>
    <p:sldId id="1431" r:id="rId58"/>
    <p:sldId id="1432" r:id="rId59"/>
    <p:sldId id="1433" r:id="rId60"/>
    <p:sldId id="1434" r:id="rId61"/>
    <p:sldId id="1453" r:id="rId62"/>
    <p:sldId id="1435" r:id="rId63"/>
    <p:sldId id="1452" r:id="rId64"/>
    <p:sldId id="1262" r:id="rId65"/>
    <p:sldId id="1319" r:id="rId66"/>
    <p:sldId id="1438" r:id="rId6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sitor" initials="V" lastIdx="0" clrIdx="0">
    <p:extLst>
      <p:ext uri="{19B8F6BF-5375-455C-9EA6-DF929625EA0E}">
        <p15:presenceInfo xmlns:p15="http://schemas.microsoft.com/office/powerpoint/2012/main" userId="Visi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14" d="100"/>
          <a:sy n="114" d="100"/>
        </p:scale>
        <p:origin x="48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8179-246B-406B-AF3B-ACAF9D318F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995B20-6E0D-4090-8DEC-41513B54B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3F72D6-50CC-493E-A1FC-F591B2F238C2}"/>
              </a:ext>
            </a:extLst>
          </p:cNvPr>
          <p:cNvSpPr>
            <a:spLocks noGrp="1"/>
          </p:cNvSpPr>
          <p:nvPr>
            <p:ph type="dt" sz="half" idx="10"/>
          </p:nvPr>
        </p:nvSpPr>
        <p:spPr/>
        <p:txBody>
          <a:bodyPr/>
          <a:lstStyle/>
          <a:p>
            <a:fld id="{B047A37D-492F-4D58-9D28-5795122DD1F2}" type="datetimeFigureOut">
              <a:rPr lang="en-US" smtClean="0"/>
              <a:t>7/31/2025</a:t>
            </a:fld>
            <a:endParaRPr lang="en-US"/>
          </a:p>
        </p:txBody>
      </p:sp>
      <p:sp>
        <p:nvSpPr>
          <p:cNvPr id="5" name="Footer Placeholder 4">
            <a:extLst>
              <a:ext uri="{FF2B5EF4-FFF2-40B4-BE49-F238E27FC236}">
                <a16:creationId xmlns:a16="http://schemas.microsoft.com/office/drawing/2014/main" id="{7D7CFB2B-AF69-4DCA-9719-E2C6914DF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E449A-FFFF-46FF-86C9-EA59A20F91D0}"/>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7625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8258-09B0-4969-BA57-44073F6FFC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A0BAB0-4B55-44B3-A95C-00889F7F22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49339-0393-4DEE-848C-E6DBFDC2C1F7}"/>
              </a:ext>
            </a:extLst>
          </p:cNvPr>
          <p:cNvSpPr>
            <a:spLocks noGrp="1"/>
          </p:cNvSpPr>
          <p:nvPr>
            <p:ph type="dt" sz="half" idx="10"/>
          </p:nvPr>
        </p:nvSpPr>
        <p:spPr/>
        <p:txBody>
          <a:bodyPr/>
          <a:lstStyle/>
          <a:p>
            <a:fld id="{B047A37D-492F-4D58-9D28-5795122DD1F2}" type="datetimeFigureOut">
              <a:rPr lang="en-US" smtClean="0"/>
              <a:t>7/31/2025</a:t>
            </a:fld>
            <a:endParaRPr lang="en-US"/>
          </a:p>
        </p:txBody>
      </p:sp>
      <p:sp>
        <p:nvSpPr>
          <p:cNvPr id="5" name="Footer Placeholder 4">
            <a:extLst>
              <a:ext uri="{FF2B5EF4-FFF2-40B4-BE49-F238E27FC236}">
                <a16:creationId xmlns:a16="http://schemas.microsoft.com/office/drawing/2014/main" id="{766A35BB-75DF-44C6-AEBF-D25CECCE7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5006C-4710-4333-AF0C-87B97B4C154E}"/>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314789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CCB6A8-E2A9-4448-901C-6C0C290BF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81669C-9D1F-4D81-A052-E27115EA41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E4683-2B22-4A35-A392-62CC122346EA}"/>
              </a:ext>
            </a:extLst>
          </p:cNvPr>
          <p:cNvSpPr>
            <a:spLocks noGrp="1"/>
          </p:cNvSpPr>
          <p:nvPr>
            <p:ph type="dt" sz="half" idx="10"/>
          </p:nvPr>
        </p:nvSpPr>
        <p:spPr/>
        <p:txBody>
          <a:bodyPr/>
          <a:lstStyle/>
          <a:p>
            <a:fld id="{B047A37D-492F-4D58-9D28-5795122DD1F2}" type="datetimeFigureOut">
              <a:rPr lang="en-US" smtClean="0"/>
              <a:t>7/31/2025</a:t>
            </a:fld>
            <a:endParaRPr lang="en-US"/>
          </a:p>
        </p:txBody>
      </p:sp>
      <p:sp>
        <p:nvSpPr>
          <p:cNvPr id="5" name="Footer Placeholder 4">
            <a:extLst>
              <a:ext uri="{FF2B5EF4-FFF2-40B4-BE49-F238E27FC236}">
                <a16:creationId xmlns:a16="http://schemas.microsoft.com/office/drawing/2014/main" id="{225E5493-580F-409F-9F50-12F8FF1C8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88BEB-34B0-4092-A529-4DB7C7E08E99}"/>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35439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8B3CCB-AAEA-4070-AECF-8B68DCB188DF}"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B7E6-A857-4040-8E19-083FBBEF01E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56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B3CCB-AAEA-4070-AECF-8B68DCB188DF}"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1136345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8B3CCB-AAEA-4070-AECF-8B68DCB188DF}"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B7E6-A857-4040-8E19-083FBBEF01E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730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8B3CCB-AAEA-4070-AECF-8B68DCB188DF}"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3758487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8B3CCB-AAEA-4070-AECF-8B68DCB188DF}" type="datetimeFigureOut">
              <a:rPr lang="en-US" smtClean="0"/>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3494669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8B3CCB-AAEA-4070-AECF-8B68DCB188DF}" type="datetimeFigureOut">
              <a:rPr lang="en-US" smtClean="0"/>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225137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8B3CCB-AAEA-4070-AECF-8B68DCB188DF}" type="datetimeFigureOut">
              <a:rPr lang="en-US" smtClean="0"/>
              <a:t>7/31/2025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1243442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8B3CCB-AAEA-4070-AECF-8B68DCB188DF}" type="datetimeFigureOut">
              <a:rPr lang="en-US" smtClean="0"/>
              <a:t>7/31/2025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2B0B7E6-A857-4040-8E19-083FBBEF01ED}" type="slidenum">
              <a:rPr lang="en-US" smtClean="0"/>
              <a:t>‹#›</a:t>
            </a:fld>
            <a:endParaRPr lang="en-US"/>
          </a:p>
        </p:txBody>
      </p:sp>
    </p:spTree>
    <p:extLst>
      <p:ext uri="{BB962C8B-B14F-4D97-AF65-F5344CB8AC3E}">
        <p14:creationId xmlns:p14="http://schemas.microsoft.com/office/powerpoint/2010/main" val="30819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43A7E-A8A9-49F6-AE99-BA5A519C7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CE486-9827-4E86-A97E-8CEB9BAC96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B3714-2D02-48B0-8DD2-0BE8739525AA}"/>
              </a:ext>
            </a:extLst>
          </p:cNvPr>
          <p:cNvSpPr>
            <a:spLocks noGrp="1"/>
          </p:cNvSpPr>
          <p:nvPr>
            <p:ph type="dt" sz="half" idx="10"/>
          </p:nvPr>
        </p:nvSpPr>
        <p:spPr/>
        <p:txBody>
          <a:bodyPr/>
          <a:lstStyle/>
          <a:p>
            <a:fld id="{B047A37D-492F-4D58-9D28-5795122DD1F2}" type="datetimeFigureOut">
              <a:rPr lang="en-US" smtClean="0"/>
              <a:t>7/31/2025</a:t>
            </a:fld>
            <a:endParaRPr lang="en-US"/>
          </a:p>
        </p:txBody>
      </p:sp>
      <p:sp>
        <p:nvSpPr>
          <p:cNvPr id="5" name="Footer Placeholder 4">
            <a:extLst>
              <a:ext uri="{FF2B5EF4-FFF2-40B4-BE49-F238E27FC236}">
                <a16:creationId xmlns:a16="http://schemas.microsoft.com/office/drawing/2014/main" id="{04CF0BE6-2866-497A-8F7D-A38AB0FD9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ECEEC-BAD1-45AA-8E52-5AB90EFA57ED}"/>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3227669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8B3CCB-AAEA-4070-AECF-8B68DCB188DF}"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3481306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B3CCB-AAEA-4070-AECF-8B68DCB188DF}"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1042795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B3CCB-AAEA-4070-AECF-8B68DCB188DF}"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327733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BAF7-6815-4F36-9355-5688717659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EEFB96-734D-400B-B2D2-234069095A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5AAC66-6E30-49E7-8D24-0AF218A26296}"/>
              </a:ext>
            </a:extLst>
          </p:cNvPr>
          <p:cNvSpPr>
            <a:spLocks noGrp="1"/>
          </p:cNvSpPr>
          <p:nvPr>
            <p:ph type="dt" sz="half" idx="10"/>
          </p:nvPr>
        </p:nvSpPr>
        <p:spPr/>
        <p:txBody>
          <a:bodyPr/>
          <a:lstStyle/>
          <a:p>
            <a:fld id="{B047A37D-492F-4D58-9D28-5795122DD1F2}" type="datetimeFigureOut">
              <a:rPr lang="en-US" smtClean="0"/>
              <a:t>7/31/2025</a:t>
            </a:fld>
            <a:endParaRPr lang="en-US"/>
          </a:p>
        </p:txBody>
      </p:sp>
      <p:sp>
        <p:nvSpPr>
          <p:cNvPr id="5" name="Footer Placeholder 4">
            <a:extLst>
              <a:ext uri="{FF2B5EF4-FFF2-40B4-BE49-F238E27FC236}">
                <a16:creationId xmlns:a16="http://schemas.microsoft.com/office/drawing/2014/main" id="{6B43569F-2ED4-466D-8ADC-0A1F59FC7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DA63F-9C08-4962-8B82-86A11079F5FC}"/>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29004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DCF2-73D8-4CF9-B48F-FB06E9BE7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937A0-6848-4919-AFFC-83DA360513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25C47F-BDA7-486C-9EA1-E8C92E395A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C996F9-45EF-4B5D-B58D-D22DFA891C1D}"/>
              </a:ext>
            </a:extLst>
          </p:cNvPr>
          <p:cNvSpPr>
            <a:spLocks noGrp="1"/>
          </p:cNvSpPr>
          <p:nvPr>
            <p:ph type="dt" sz="half" idx="10"/>
          </p:nvPr>
        </p:nvSpPr>
        <p:spPr/>
        <p:txBody>
          <a:bodyPr/>
          <a:lstStyle/>
          <a:p>
            <a:fld id="{B047A37D-492F-4D58-9D28-5795122DD1F2}" type="datetimeFigureOut">
              <a:rPr lang="en-US" smtClean="0"/>
              <a:t>7/31/2025</a:t>
            </a:fld>
            <a:endParaRPr lang="en-US"/>
          </a:p>
        </p:txBody>
      </p:sp>
      <p:sp>
        <p:nvSpPr>
          <p:cNvPr id="6" name="Footer Placeholder 5">
            <a:extLst>
              <a:ext uri="{FF2B5EF4-FFF2-40B4-BE49-F238E27FC236}">
                <a16:creationId xmlns:a16="http://schemas.microsoft.com/office/drawing/2014/main" id="{691A2C34-76B5-4DD7-BD26-90C13ECEE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42DAA-CF62-444D-B366-E7337470611F}"/>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1338615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D75C-46B9-4FC6-8F15-205A07B537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1C88DC-0A70-49E0-99D9-000F8182E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A652C5-991B-45E5-AA89-2945FB8047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9D70FE-94E7-47D5-B3AB-5DD9B8357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BD1F05-1A62-462C-936B-79DF6693B6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B7FAA2-70D7-46F1-ACA9-A774CA0A6C32}"/>
              </a:ext>
            </a:extLst>
          </p:cNvPr>
          <p:cNvSpPr>
            <a:spLocks noGrp="1"/>
          </p:cNvSpPr>
          <p:nvPr>
            <p:ph type="dt" sz="half" idx="10"/>
          </p:nvPr>
        </p:nvSpPr>
        <p:spPr/>
        <p:txBody>
          <a:bodyPr/>
          <a:lstStyle/>
          <a:p>
            <a:fld id="{B047A37D-492F-4D58-9D28-5795122DD1F2}" type="datetimeFigureOut">
              <a:rPr lang="en-US" smtClean="0"/>
              <a:t>7/31/2025</a:t>
            </a:fld>
            <a:endParaRPr lang="en-US"/>
          </a:p>
        </p:txBody>
      </p:sp>
      <p:sp>
        <p:nvSpPr>
          <p:cNvPr id="8" name="Footer Placeholder 7">
            <a:extLst>
              <a:ext uri="{FF2B5EF4-FFF2-40B4-BE49-F238E27FC236}">
                <a16:creationId xmlns:a16="http://schemas.microsoft.com/office/drawing/2014/main" id="{B7F70F86-AE5A-462C-B058-B9866356AE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CB8A13-650B-4620-B5C3-073D13C589A9}"/>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243903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3F47-7209-4938-849D-A523120A72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CBD28D-1B7F-49CC-B772-CCC7B76AA695}"/>
              </a:ext>
            </a:extLst>
          </p:cNvPr>
          <p:cNvSpPr>
            <a:spLocks noGrp="1"/>
          </p:cNvSpPr>
          <p:nvPr>
            <p:ph type="dt" sz="half" idx="10"/>
          </p:nvPr>
        </p:nvSpPr>
        <p:spPr/>
        <p:txBody>
          <a:bodyPr/>
          <a:lstStyle/>
          <a:p>
            <a:fld id="{B047A37D-492F-4D58-9D28-5795122DD1F2}" type="datetimeFigureOut">
              <a:rPr lang="en-US" smtClean="0"/>
              <a:t>7/31/2025</a:t>
            </a:fld>
            <a:endParaRPr lang="en-US"/>
          </a:p>
        </p:txBody>
      </p:sp>
      <p:sp>
        <p:nvSpPr>
          <p:cNvPr id="4" name="Footer Placeholder 3">
            <a:extLst>
              <a:ext uri="{FF2B5EF4-FFF2-40B4-BE49-F238E27FC236}">
                <a16:creationId xmlns:a16="http://schemas.microsoft.com/office/drawing/2014/main" id="{3E265FB2-6B15-4D6E-9C64-54E809170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2018E5-14D2-4FFE-AC46-03C429B7EF06}"/>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283453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8F13A4-F7A6-44AB-86AC-22848DAD85C0}"/>
              </a:ext>
            </a:extLst>
          </p:cNvPr>
          <p:cNvSpPr>
            <a:spLocks noGrp="1"/>
          </p:cNvSpPr>
          <p:nvPr>
            <p:ph type="dt" sz="half" idx="10"/>
          </p:nvPr>
        </p:nvSpPr>
        <p:spPr/>
        <p:txBody>
          <a:bodyPr/>
          <a:lstStyle/>
          <a:p>
            <a:fld id="{B047A37D-492F-4D58-9D28-5795122DD1F2}" type="datetimeFigureOut">
              <a:rPr lang="en-US" smtClean="0"/>
              <a:t>7/31/2025</a:t>
            </a:fld>
            <a:endParaRPr lang="en-US"/>
          </a:p>
        </p:txBody>
      </p:sp>
      <p:sp>
        <p:nvSpPr>
          <p:cNvPr id="3" name="Footer Placeholder 2">
            <a:extLst>
              <a:ext uri="{FF2B5EF4-FFF2-40B4-BE49-F238E27FC236}">
                <a16:creationId xmlns:a16="http://schemas.microsoft.com/office/drawing/2014/main" id="{B4AE6790-6586-4FCE-9D4C-76467D47FA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D1C21-6CC0-48C6-8A6B-BCAC0EC30A64}"/>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255392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B65C-AF1F-40BE-964D-66709CD92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AA8407-7ED2-4C80-AA35-093B3C1E6B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015ED6-C5F6-4AAF-951A-A105C9C71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FE8602-4DE4-4F8C-BFE1-6FE0B3633A42}"/>
              </a:ext>
            </a:extLst>
          </p:cNvPr>
          <p:cNvSpPr>
            <a:spLocks noGrp="1"/>
          </p:cNvSpPr>
          <p:nvPr>
            <p:ph type="dt" sz="half" idx="10"/>
          </p:nvPr>
        </p:nvSpPr>
        <p:spPr/>
        <p:txBody>
          <a:bodyPr/>
          <a:lstStyle/>
          <a:p>
            <a:fld id="{B047A37D-492F-4D58-9D28-5795122DD1F2}" type="datetimeFigureOut">
              <a:rPr lang="en-US" smtClean="0"/>
              <a:t>7/31/2025</a:t>
            </a:fld>
            <a:endParaRPr lang="en-US"/>
          </a:p>
        </p:txBody>
      </p:sp>
      <p:sp>
        <p:nvSpPr>
          <p:cNvPr id="6" name="Footer Placeholder 5">
            <a:extLst>
              <a:ext uri="{FF2B5EF4-FFF2-40B4-BE49-F238E27FC236}">
                <a16:creationId xmlns:a16="http://schemas.microsoft.com/office/drawing/2014/main" id="{FDF880B5-34C2-4BB7-A971-3F4F78F80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34D36-45AC-4FDA-AB6C-4F96F626F21E}"/>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327198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DC67-A520-43E5-A707-3728D38FA4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AA6EEB-937F-4AD1-B97C-EED065D88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380DC1-B472-4B72-BECA-7B28BE52E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833789-9A3D-4EF4-B7C8-318374A3F12A}"/>
              </a:ext>
            </a:extLst>
          </p:cNvPr>
          <p:cNvSpPr>
            <a:spLocks noGrp="1"/>
          </p:cNvSpPr>
          <p:nvPr>
            <p:ph type="dt" sz="half" idx="10"/>
          </p:nvPr>
        </p:nvSpPr>
        <p:spPr/>
        <p:txBody>
          <a:bodyPr/>
          <a:lstStyle/>
          <a:p>
            <a:fld id="{B047A37D-492F-4D58-9D28-5795122DD1F2}" type="datetimeFigureOut">
              <a:rPr lang="en-US" smtClean="0"/>
              <a:t>7/31/2025</a:t>
            </a:fld>
            <a:endParaRPr lang="en-US"/>
          </a:p>
        </p:txBody>
      </p:sp>
      <p:sp>
        <p:nvSpPr>
          <p:cNvPr id="6" name="Footer Placeholder 5">
            <a:extLst>
              <a:ext uri="{FF2B5EF4-FFF2-40B4-BE49-F238E27FC236}">
                <a16:creationId xmlns:a16="http://schemas.microsoft.com/office/drawing/2014/main" id="{C4C318C9-E1EB-4EA8-8107-F3FE63985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81654B-3F7D-4F19-ACC1-140AE7CC515B}"/>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107576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7547B-E15E-44F7-83BC-7C1C7590FC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C49D0B-B865-4BB1-814B-A0C26B025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6698E-C2F3-49E5-A7EA-4D1844F4FB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7A37D-492F-4D58-9D28-5795122DD1F2}" type="datetimeFigureOut">
              <a:rPr lang="en-US" smtClean="0"/>
              <a:t>7/31/2025</a:t>
            </a:fld>
            <a:endParaRPr lang="en-US"/>
          </a:p>
        </p:txBody>
      </p:sp>
      <p:sp>
        <p:nvSpPr>
          <p:cNvPr id="5" name="Footer Placeholder 4">
            <a:extLst>
              <a:ext uri="{FF2B5EF4-FFF2-40B4-BE49-F238E27FC236}">
                <a16:creationId xmlns:a16="http://schemas.microsoft.com/office/drawing/2014/main" id="{6FE9D3D4-E00C-45B1-9E88-DD7DEB87C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7229BB-92EE-483D-906F-73F07689B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364E2-8B8F-49BD-9B90-6EBC6CBBF013}" type="slidenum">
              <a:rPr lang="en-US" smtClean="0"/>
              <a:t>‹#›</a:t>
            </a:fld>
            <a:endParaRPr lang="en-US"/>
          </a:p>
        </p:txBody>
      </p:sp>
    </p:spTree>
    <p:extLst>
      <p:ext uri="{BB962C8B-B14F-4D97-AF65-F5344CB8AC3E}">
        <p14:creationId xmlns:p14="http://schemas.microsoft.com/office/powerpoint/2010/main" val="1275241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8B3CCB-AAEA-4070-AECF-8B68DCB188DF}" type="datetimeFigureOut">
              <a:rPr lang="en-US" smtClean="0"/>
              <a:t>7/31/2025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2B0B7E6-A857-4040-8E19-083FBBEF01E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40746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PowerPoint_Presentation.pptx"/><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B696A-5127-44BC-850B-A37354B31038}"/>
              </a:ext>
            </a:extLst>
          </p:cNvPr>
          <p:cNvSpPr>
            <a:spLocks noGrp="1"/>
          </p:cNvSpPr>
          <p:nvPr>
            <p:ph type="title"/>
          </p:nvPr>
        </p:nvSpPr>
        <p:spPr>
          <a:xfrm>
            <a:off x="838200" y="-4739"/>
            <a:ext cx="10515600" cy="2852480"/>
          </a:xfrm>
        </p:spPr>
        <p:txBody>
          <a:bodyPr>
            <a:normAutofit/>
          </a:bodyPr>
          <a:lstStyle/>
          <a:p>
            <a:pPr algn="ctr"/>
            <a:r>
              <a:rPr lang="en-US" sz="6000" dirty="0">
                <a:latin typeface="+mn-lt"/>
              </a:rPr>
              <a:t>St. John’s Lutheran Church</a:t>
            </a:r>
            <a:br>
              <a:rPr lang="en-US" sz="4800" dirty="0">
                <a:latin typeface="+mn-lt"/>
              </a:rPr>
            </a:br>
            <a:r>
              <a:rPr lang="en-US" sz="4800" dirty="0">
                <a:latin typeface="+mn-lt"/>
              </a:rPr>
              <a:t>1000 Helena Ave.</a:t>
            </a:r>
            <a:br>
              <a:rPr lang="en-US" sz="4800" dirty="0">
                <a:latin typeface="+mn-lt"/>
              </a:rPr>
            </a:br>
            <a:r>
              <a:rPr lang="en-US" sz="4800" dirty="0">
                <a:latin typeface="+mn-lt"/>
              </a:rPr>
              <a:t>Helena, MT 59601</a:t>
            </a:r>
            <a:br>
              <a:rPr lang="en-US" sz="4800" dirty="0"/>
            </a:br>
            <a:r>
              <a:rPr lang="en-US" sz="4000" dirty="0"/>
              <a:t>(406) 442-6270</a:t>
            </a:r>
            <a:endParaRPr lang="en-US" sz="4800" dirty="0"/>
          </a:p>
        </p:txBody>
      </p:sp>
      <p:sp>
        <p:nvSpPr>
          <p:cNvPr id="5" name="Title 3">
            <a:extLst>
              <a:ext uri="{FF2B5EF4-FFF2-40B4-BE49-F238E27FC236}">
                <a16:creationId xmlns:a16="http://schemas.microsoft.com/office/drawing/2014/main" id="{803F1BFD-0029-4FA5-97EF-F8D39A550DCF}"/>
              </a:ext>
            </a:extLst>
          </p:cNvPr>
          <p:cNvSpPr txBox="1">
            <a:spLocks/>
          </p:cNvSpPr>
          <p:nvPr/>
        </p:nvSpPr>
        <p:spPr>
          <a:xfrm>
            <a:off x="191937" y="2809917"/>
            <a:ext cx="11808125" cy="26436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6600"/>
              </a:lnSpc>
              <a:defRPr/>
            </a:pPr>
            <a:r>
              <a:rPr lang="en-US" sz="7200" b="1" i="1" dirty="0">
                <a:solidFill>
                  <a:prstClr val="black"/>
                </a:solidFill>
                <a:latin typeface="Calibri" panose="020F0502020204030204"/>
              </a:rPr>
              <a:t>August 3, 2025</a:t>
            </a:r>
            <a:endParaRPr kumimoji="0" lang="en-US" sz="7200" b="1"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6" name="Title 3">
            <a:extLst>
              <a:ext uri="{FF2B5EF4-FFF2-40B4-BE49-F238E27FC236}">
                <a16:creationId xmlns:a16="http://schemas.microsoft.com/office/drawing/2014/main" id="{20B81CD9-09FD-42CC-9F93-516A66F3C4CF}"/>
              </a:ext>
            </a:extLst>
          </p:cNvPr>
          <p:cNvSpPr txBox="1">
            <a:spLocks/>
          </p:cNvSpPr>
          <p:nvPr/>
        </p:nvSpPr>
        <p:spPr>
          <a:xfrm>
            <a:off x="838199" y="5262112"/>
            <a:ext cx="10515600" cy="947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effectLst/>
                <a:uLnTx/>
                <a:uFillTx/>
                <a:latin typeface="Calibri" panose="020F0502020204030204"/>
                <a:ea typeface="+mj-ea"/>
                <a:cs typeface="+mj-cs"/>
              </a:rPr>
              <a:t>Pastor Keith Weatherford</a:t>
            </a:r>
            <a:r>
              <a:rPr kumimoji="0" lang="en-US" sz="5400" b="0" i="0" u="none" strike="noStrike" kern="1200" cap="none" spc="0" normalizeH="0" baseline="0" noProof="0" dirty="0">
                <a:ln>
                  <a:noFill/>
                </a:ln>
                <a:effectLst/>
                <a:uLnTx/>
                <a:uFillTx/>
                <a:latin typeface="Calibri" panose="020F0502020204030204"/>
                <a:ea typeface="+mj-ea"/>
                <a:cs typeface="+mj-cs"/>
              </a:rPr>
              <a:t>, Presiding</a:t>
            </a:r>
          </a:p>
        </p:txBody>
      </p:sp>
      <p:pic>
        <p:nvPicPr>
          <p:cNvPr id="1026" name="Picture 2" descr="Luther rose - Wikipedia">
            <a:extLst>
              <a:ext uri="{FF2B5EF4-FFF2-40B4-BE49-F238E27FC236}">
                <a16:creationId xmlns:a16="http://schemas.microsoft.com/office/drawing/2014/main" id="{1A36763E-A27A-4988-B9C7-EFC053A70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2447" y="123685"/>
            <a:ext cx="1039906" cy="10399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CA Branding - Evangelical Lutheran Church in America">
            <a:extLst>
              <a:ext uri="{FF2B5EF4-FFF2-40B4-BE49-F238E27FC236}">
                <a16:creationId xmlns:a16="http://schemas.microsoft.com/office/drawing/2014/main" id="{AA400A8D-69E6-4FB0-9D9E-5B346A328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7" y="57897"/>
            <a:ext cx="1039906" cy="10399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18148E6-A453-4171-8C74-FD4151182735}"/>
              </a:ext>
            </a:extLst>
          </p:cNvPr>
          <p:cNvSpPr txBox="1"/>
          <p:nvPr/>
        </p:nvSpPr>
        <p:spPr>
          <a:xfrm>
            <a:off x="68334" y="6030282"/>
            <a:ext cx="12055332"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(Materials used with permission under One License, License Number A-704356.)</a:t>
            </a:r>
          </a:p>
        </p:txBody>
      </p:sp>
    </p:spTree>
    <p:extLst>
      <p:ext uri="{BB962C8B-B14F-4D97-AF65-F5344CB8AC3E}">
        <p14:creationId xmlns:p14="http://schemas.microsoft.com/office/powerpoint/2010/main" val="16418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595618" y="395840"/>
            <a:ext cx="11316748" cy="5909310"/>
          </a:xfrm>
          <a:prstGeom prst="rect">
            <a:avLst/>
          </a:prstGeom>
          <a:noFill/>
        </p:spPr>
        <p:txBody>
          <a:bodyPr wrap="square" rtlCol="0">
            <a:spAutoFit/>
          </a:bodyPr>
          <a:lstStyle/>
          <a:p>
            <a:r>
              <a:rPr lang="en-US" sz="5400" dirty="0"/>
              <a:t>3. To whom the shining angels cry,</a:t>
            </a:r>
          </a:p>
          <a:p>
            <a:r>
              <a:rPr lang="en-US" sz="5400" dirty="0"/>
              <a:t>"Why stand and gaze upon the sky?"</a:t>
            </a:r>
          </a:p>
          <a:p>
            <a:r>
              <a:rPr lang="en-US" sz="5400" dirty="0"/>
              <a:t>Alleluia! Alleluia!</a:t>
            </a:r>
          </a:p>
          <a:p>
            <a:r>
              <a:rPr lang="en-US" sz="5400" dirty="0"/>
              <a:t>"This is the Savior!" thus they say,</a:t>
            </a:r>
          </a:p>
          <a:p>
            <a:r>
              <a:rPr lang="en-US" sz="5400" dirty="0"/>
              <a:t>"this is his glorious triumph day!"</a:t>
            </a:r>
          </a:p>
          <a:p>
            <a:r>
              <a:rPr lang="en-US" sz="5400" dirty="0"/>
              <a:t>Alleluia! Alleluia!</a:t>
            </a:r>
          </a:p>
          <a:p>
            <a:r>
              <a:rPr lang="en-US" sz="5400" dirty="0"/>
              <a:t>Alleluia, alleluia, alleluia!</a:t>
            </a:r>
          </a:p>
        </p:txBody>
      </p:sp>
    </p:spTree>
    <p:extLst>
      <p:ext uri="{BB962C8B-B14F-4D97-AF65-F5344CB8AC3E}">
        <p14:creationId xmlns:p14="http://schemas.microsoft.com/office/powerpoint/2010/main" val="19205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335560" y="395840"/>
            <a:ext cx="10775262" cy="6186309"/>
          </a:xfrm>
          <a:prstGeom prst="rect">
            <a:avLst/>
          </a:prstGeom>
          <a:noFill/>
        </p:spPr>
        <p:txBody>
          <a:bodyPr wrap="square" rtlCol="0">
            <a:spAutoFit/>
          </a:bodyPr>
          <a:lstStyle/>
          <a:p>
            <a:r>
              <a:rPr lang="en-US" sz="5400" dirty="0"/>
              <a:t>4. "You see him now, ascending high</a:t>
            </a:r>
          </a:p>
          <a:p>
            <a:r>
              <a:rPr lang="en-US" sz="5400" dirty="0"/>
              <a:t>up to the portals of the sky."</a:t>
            </a:r>
          </a:p>
          <a:p>
            <a:r>
              <a:rPr lang="en-US" sz="5400" dirty="0"/>
              <a:t>Alleluia! Alleluia!</a:t>
            </a:r>
          </a:p>
          <a:p>
            <a:r>
              <a:rPr lang="en-US" sz="5400" dirty="0"/>
              <a:t>"Hereafter Jesus you shall see</a:t>
            </a:r>
          </a:p>
          <a:p>
            <a:r>
              <a:rPr lang="en-US" sz="5400" dirty="0"/>
              <a:t>returning in great majesty."</a:t>
            </a:r>
          </a:p>
          <a:p>
            <a:r>
              <a:rPr lang="en-US" sz="5400" dirty="0"/>
              <a:t>Alleluia! Alleluia!</a:t>
            </a:r>
          </a:p>
          <a:p>
            <a:r>
              <a:rPr lang="en-US" sz="5400" dirty="0"/>
              <a:t>Alleluia, alleluia, alleluia!</a:t>
            </a:r>
          </a:p>
          <a:p>
            <a:endParaRPr lang="en-US" dirty="0"/>
          </a:p>
        </p:txBody>
      </p:sp>
    </p:spTree>
    <p:extLst>
      <p:ext uri="{BB962C8B-B14F-4D97-AF65-F5344CB8AC3E}">
        <p14:creationId xmlns:p14="http://schemas.microsoft.com/office/powerpoint/2010/main" val="998131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419972" y="421007"/>
            <a:ext cx="11014222" cy="5909310"/>
          </a:xfrm>
          <a:prstGeom prst="rect">
            <a:avLst/>
          </a:prstGeom>
          <a:noFill/>
        </p:spPr>
        <p:txBody>
          <a:bodyPr wrap="square" rtlCol="0">
            <a:spAutoFit/>
          </a:bodyPr>
          <a:lstStyle/>
          <a:p>
            <a:r>
              <a:rPr lang="en-US" sz="5400" dirty="0"/>
              <a:t>5. O risen Christ, ascended Lord,</a:t>
            </a:r>
          </a:p>
          <a:p>
            <a:r>
              <a:rPr lang="en-US" sz="5400" dirty="0"/>
              <a:t>all praise to you let earth accord:</a:t>
            </a:r>
          </a:p>
          <a:p>
            <a:r>
              <a:rPr lang="en-US" sz="5400" dirty="0"/>
              <a:t>Alleluia! Alleluia!</a:t>
            </a:r>
          </a:p>
          <a:p>
            <a:r>
              <a:rPr lang="en-US" sz="5400" dirty="0"/>
              <a:t>You are, while endless ages run,</a:t>
            </a:r>
          </a:p>
          <a:p>
            <a:r>
              <a:rPr lang="en-US" sz="5400" dirty="0"/>
              <a:t>with Father and with Spirit one.</a:t>
            </a:r>
          </a:p>
          <a:p>
            <a:r>
              <a:rPr lang="en-US" sz="5400" dirty="0"/>
              <a:t>Alleluia! Alleluia!</a:t>
            </a:r>
          </a:p>
          <a:p>
            <a:r>
              <a:rPr lang="en-US" sz="5400" dirty="0"/>
              <a:t>Alleluia, alleluia, alleluia! </a:t>
            </a:r>
          </a:p>
        </p:txBody>
      </p:sp>
    </p:spTree>
    <p:extLst>
      <p:ext uri="{BB962C8B-B14F-4D97-AF65-F5344CB8AC3E}">
        <p14:creationId xmlns:p14="http://schemas.microsoft.com/office/powerpoint/2010/main" val="113881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F8CF11F-DE35-46C5-831E-94AABA31CCF9}"/>
              </a:ext>
            </a:extLst>
          </p:cNvPr>
          <p:cNvSpPr txBox="1"/>
          <p:nvPr/>
        </p:nvSpPr>
        <p:spPr>
          <a:xfrm>
            <a:off x="2647142" y="-4882"/>
            <a:ext cx="6897722"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Apostolic Greeting</a:t>
            </a:r>
          </a:p>
        </p:txBody>
      </p:sp>
      <p:sp>
        <p:nvSpPr>
          <p:cNvPr id="10" name="TextBox 9">
            <a:extLst>
              <a:ext uri="{FF2B5EF4-FFF2-40B4-BE49-F238E27FC236}">
                <a16:creationId xmlns:a16="http://schemas.microsoft.com/office/drawing/2014/main" id="{1716BAAF-9BB0-4E98-921E-7AACBFD94147}"/>
              </a:ext>
            </a:extLst>
          </p:cNvPr>
          <p:cNvSpPr txBox="1"/>
          <p:nvPr/>
        </p:nvSpPr>
        <p:spPr>
          <a:xfrm>
            <a:off x="1667764" y="1213008"/>
            <a:ext cx="9722477"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The grace of our Lord Jesus Christ, the love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and the communion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Holy Spirit be with you 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And also with you.</a:t>
            </a:r>
          </a:p>
        </p:txBody>
      </p:sp>
      <p:sp>
        <p:nvSpPr>
          <p:cNvPr id="11" name="TextBox 10">
            <a:extLst>
              <a:ext uri="{FF2B5EF4-FFF2-40B4-BE49-F238E27FC236}">
                <a16:creationId xmlns:a16="http://schemas.microsoft.com/office/drawing/2014/main" id="{FB60C471-B930-406B-9EE1-0A9280043851}"/>
              </a:ext>
            </a:extLst>
          </p:cNvPr>
          <p:cNvSpPr txBox="1"/>
          <p:nvPr/>
        </p:nvSpPr>
        <p:spPr>
          <a:xfrm>
            <a:off x="953324" y="4674316"/>
            <a:ext cx="73930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2" name="TextBox 11">
            <a:extLst>
              <a:ext uri="{FF2B5EF4-FFF2-40B4-BE49-F238E27FC236}">
                <a16:creationId xmlns:a16="http://schemas.microsoft.com/office/drawing/2014/main" id="{D35FA3BA-F096-4BE3-AF10-4EA76DAA96E0}"/>
              </a:ext>
            </a:extLst>
          </p:cNvPr>
          <p:cNvSpPr txBox="1"/>
          <p:nvPr/>
        </p:nvSpPr>
        <p:spPr>
          <a:xfrm>
            <a:off x="961950" y="1213008"/>
            <a:ext cx="72808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Tree>
    <p:extLst>
      <p:ext uri="{BB962C8B-B14F-4D97-AF65-F5344CB8AC3E}">
        <p14:creationId xmlns:p14="http://schemas.microsoft.com/office/powerpoint/2010/main" val="884924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10CDF2-4F9E-45C7-9890-890F62224008}"/>
              </a:ext>
            </a:extLst>
          </p:cNvPr>
          <p:cNvSpPr txBox="1"/>
          <p:nvPr/>
        </p:nvSpPr>
        <p:spPr>
          <a:xfrm>
            <a:off x="2734300" y="23852"/>
            <a:ext cx="6561412"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Prayer of the Day</a:t>
            </a:r>
          </a:p>
        </p:txBody>
      </p:sp>
      <p:sp>
        <p:nvSpPr>
          <p:cNvPr id="10" name="TextBox 9">
            <a:extLst>
              <a:ext uri="{FF2B5EF4-FFF2-40B4-BE49-F238E27FC236}">
                <a16:creationId xmlns:a16="http://schemas.microsoft.com/office/drawing/2014/main" id="{CF023FB3-21FF-453E-B334-4E31C3F8F639}"/>
              </a:ext>
            </a:extLst>
          </p:cNvPr>
          <p:cNvSpPr txBox="1"/>
          <p:nvPr/>
        </p:nvSpPr>
        <p:spPr>
          <a:xfrm>
            <a:off x="1407183" y="1923969"/>
            <a:ext cx="10207908" cy="3416320"/>
          </a:xfrm>
          <a:prstGeom prst="rect">
            <a:avLst/>
          </a:prstGeom>
          <a:noFill/>
        </p:spPr>
        <p:txBody>
          <a:bodyPr wrap="square" rtlCol="0">
            <a:spAutoFit/>
          </a:bodyPr>
          <a:lstStyle/>
          <a:p>
            <a:pPr lvl="0">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Let us pray. Benevolent God,</a:t>
            </a:r>
          </a:p>
          <a:p>
            <a:endParaRPr lang="en-US" sz="5400" b="1" dirty="0"/>
          </a:p>
          <a:p>
            <a:r>
              <a:rPr lang="en-US" sz="5400" b="1" dirty="0"/>
              <a:t>you are the source, the guide, and the goal of our lives. </a:t>
            </a:r>
          </a:p>
        </p:txBody>
      </p:sp>
      <p:sp>
        <p:nvSpPr>
          <p:cNvPr id="12" name="TextBox 11">
            <a:extLst>
              <a:ext uri="{FF2B5EF4-FFF2-40B4-BE49-F238E27FC236}">
                <a16:creationId xmlns:a16="http://schemas.microsoft.com/office/drawing/2014/main" id="{EC862CA3-AEEC-4660-91BE-99E8A5C0EA2E}"/>
              </a:ext>
            </a:extLst>
          </p:cNvPr>
          <p:cNvSpPr txBox="1"/>
          <p:nvPr/>
        </p:nvSpPr>
        <p:spPr>
          <a:xfrm>
            <a:off x="331896" y="3632129"/>
            <a:ext cx="88715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3" name="TextBox 12">
            <a:extLst>
              <a:ext uri="{FF2B5EF4-FFF2-40B4-BE49-F238E27FC236}">
                <a16:creationId xmlns:a16="http://schemas.microsoft.com/office/drawing/2014/main" id="{5C8DEA7E-6C3D-4E79-BC9D-56B681094369}"/>
              </a:ext>
            </a:extLst>
          </p:cNvPr>
          <p:cNvSpPr txBox="1"/>
          <p:nvPr/>
        </p:nvSpPr>
        <p:spPr>
          <a:xfrm>
            <a:off x="533490" y="1923969"/>
            <a:ext cx="87369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Tree>
    <p:extLst>
      <p:ext uri="{BB962C8B-B14F-4D97-AF65-F5344CB8AC3E}">
        <p14:creationId xmlns:p14="http://schemas.microsoft.com/office/powerpoint/2010/main" val="348546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023FB3-21FF-453E-B334-4E31C3F8F639}"/>
              </a:ext>
            </a:extLst>
          </p:cNvPr>
          <p:cNvSpPr txBox="1"/>
          <p:nvPr/>
        </p:nvSpPr>
        <p:spPr>
          <a:xfrm>
            <a:off x="570451" y="346145"/>
            <a:ext cx="10972799" cy="5909310"/>
          </a:xfrm>
          <a:prstGeom prst="rect">
            <a:avLst/>
          </a:prstGeom>
          <a:noFill/>
        </p:spPr>
        <p:txBody>
          <a:bodyPr wrap="square" rtlCol="0">
            <a:spAutoFit/>
          </a:bodyPr>
          <a:lstStyle/>
          <a:p>
            <a:r>
              <a:rPr lang="en-US" sz="5400" b="1" dirty="0"/>
              <a:t>Teach us to love what is worth loving, to reject what is offensive to you, and to treasure what is precious in your sight, through Jesus Christ, our Savior and Lord.</a:t>
            </a:r>
          </a:p>
          <a:p>
            <a:endParaRPr lang="en-US" sz="5400" b="1" dirty="0"/>
          </a:p>
          <a:p>
            <a:r>
              <a:rPr lang="en-US" sz="5400" b="1" dirty="0"/>
              <a:t>Amen.</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10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10CDF2-4F9E-45C7-9890-890F62224008}"/>
              </a:ext>
            </a:extLst>
          </p:cNvPr>
          <p:cNvSpPr txBox="1"/>
          <p:nvPr/>
        </p:nvSpPr>
        <p:spPr>
          <a:xfrm>
            <a:off x="1667102" y="65177"/>
            <a:ext cx="8857809" cy="1015663"/>
          </a:xfrm>
          <a:prstGeom prst="rect">
            <a:avLst/>
          </a:prstGeom>
          <a:noFill/>
        </p:spPr>
        <p:txBody>
          <a:bodyPr wrap="none" rtlCol="0" anchor="ctr">
            <a:spAutoFit/>
          </a:bodyPr>
          <a:lstStyle/>
          <a:p>
            <a:pPr lvl="0" algn="ctr">
              <a:defRPr/>
            </a:pPr>
            <a:r>
              <a:rPr kumimoji="0" lang="en-US" sz="6000" b="0" i="1" u="sng" strike="noStrike" kern="1200" cap="none" spc="0" normalizeH="0" baseline="0" noProof="0" dirty="0">
                <a:ln>
                  <a:noFill/>
                </a:ln>
                <a:solidFill>
                  <a:prstClr val="black"/>
                </a:solidFill>
                <a:effectLst/>
                <a:uLnTx/>
                <a:uFillTx/>
                <a:latin typeface="Calibri" panose="020F0502020204030204"/>
                <a:ea typeface="+mn-ea"/>
                <a:cs typeface="+mn-cs"/>
              </a:rPr>
              <a:t>Reading – </a:t>
            </a:r>
            <a:r>
              <a:rPr lang="en-US" sz="6000" i="1" u="sng" dirty="0">
                <a:solidFill>
                  <a:prstClr val="black"/>
                </a:solidFill>
              </a:rPr>
              <a:t>Colossians 3:1-11</a:t>
            </a:r>
            <a:endParaRPr kumimoji="0" lang="en-US" sz="6000" b="0" i="1"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D729F41-F135-4298-8367-324F4A78FBC5}"/>
              </a:ext>
            </a:extLst>
          </p:cNvPr>
          <p:cNvSpPr txBox="1"/>
          <p:nvPr/>
        </p:nvSpPr>
        <p:spPr>
          <a:xfrm>
            <a:off x="486560" y="1134023"/>
            <a:ext cx="11450973" cy="5909310"/>
          </a:xfrm>
          <a:prstGeom prst="rect">
            <a:avLst/>
          </a:prstGeom>
          <a:noFill/>
        </p:spPr>
        <p:txBody>
          <a:bodyPr wrap="square" rtlCol="0">
            <a:spAutoFit/>
          </a:bodyPr>
          <a:lstStyle/>
          <a:p>
            <a:pPr lvl="0">
              <a:defRPr/>
            </a:pPr>
            <a:r>
              <a:rPr lang="en-US" sz="5400" i="1" dirty="0"/>
              <a:t>Life in Christ includes a radical reorientation of our values. Just as the newly baptized shed their old clothes and put on new garments, so Christians are called to let go of greed and take hold of a life shaped by God’s love in Christ.</a:t>
            </a:r>
            <a:endParaRPr kumimoji="0" lang="en-US" sz="13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672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D729F41-F135-4298-8367-324F4A78FBC5}"/>
              </a:ext>
            </a:extLst>
          </p:cNvPr>
          <p:cNvSpPr txBox="1"/>
          <p:nvPr/>
        </p:nvSpPr>
        <p:spPr>
          <a:xfrm>
            <a:off x="512748" y="474345"/>
            <a:ext cx="11449351" cy="5909310"/>
          </a:xfrm>
          <a:prstGeom prst="rect">
            <a:avLst/>
          </a:prstGeom>
          <a:noFill/>
        </p:spPr>
        <p:txBody>
          <a:bodyPr wrap="square" rtlCol="0">
            <a:spAutoFit/>
          </a:bodyPr>
          <a:lstStyle/>
          <a:p>
            <a:pPr lvl="0">
              <a:defRPr/>
            </a:pPr>
            <a:r>
              <a:rPr lang="en-US" sz="5400" baseline="30000" dirty="0"/>
              <a:t>1</a:t>
            </a:r>
            <a:r>
              <a:rPr lang="en-US" sz="5400" dirty="0"/>
              <a:t> So if you have been raised with Christ, seek the things that are above, where Christ is, seated at the right hand of God. </a:t>
            </a:r>
            <a:r>
              <a:rPr lang="en-US" sz="5400" baseline="30000" dirty="0"/>
              <a:t>2</a:t>
            </a:r>
            <a:r>
              <a:rPr lang="en-US" sz="5400" dirty="0"/>
              <a:t> Set your minds on the things that are above, not on the things that are on earth, </a:t>
            </a:r>
            <a:r>
              <a:rPr lang="en-US" sz="5400" baseline="30000" dirty="0"/>
              <a:t>3</a:t>
            </a:r>
            <a:r>
              <a:rPr lang="en-US" sz="5400" dirty="0"/>
              <a:t> for you have died, and your life is hidden with Christ in God. </a:t>
            </a:r>
            <a:endParaRPr kumimoji="0" lang="en-US" sz="13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490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D729F41-F135-4298-8367-324F4A78FBC5}"/>
              </a:ext>
            </a:extLst>
          </p:cNvPr>
          <p:cNvSpPr txBox="1"/>
          <p:nvPr/>
        </p:nvSpPr>
        <p:spPr>
          <a:xfrm>
            <a:off x="349541" y="462492"/>
            <a:ext cx="11492917" cy="5909310"/>
          </a:xfrm>
          <a:prstGeom prst="rect">
            <a:avLst/>
          </a:prstGeom>
          <a:noFill/>
        </p:spPr>
        <p:txBody>
          <a:bodyPr wrap="square" rtlCol="0">
            <a:spAutoFit/>
          </a:bodyPr>
          <a:lstStyle/>
          <a:p>
            <a:pPr lvl="0">
              <a:defRPr/>
            </a:pPr>
            <a:r>
              <a:rPr lang="en-US" sz="5400" baseline="30000" dirty="0"/>
              <a:t>4</a:t>
            </a:r>
            <a:r>
              <a:rPr lang="en-US" sz="5400" dirty="0"/>
              <a:t> When Christ who is your life is revealed, then you also will be revealed with him in glory.</a:t>
            </a:r>
            <a:br>
              <a:rPr lang="en-US" sz="5400" dirty="0"/>
            </a:br>
            <a:r>
              <a:rPr lang="en-US" sz="5400" baseline="30000" dirty="0"/>
              <a:t>5</a:t>
            </a:r>
            <a:r>
              <a:rPr lang="en-US" sz="5400" dirty="0"/>
              <a:t> Put to death, therefore, whatever in you is earthly: sexual immorality, impurity, passion, evil desire, and greed (which is idolatry). </a:t>
            </a:r>
            <a:endParaRPr kumimoji="0" lang="en-US" sz="13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895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D729F41-F135-4298-8367-324F4A78FBC5}"/>
              </a:ext>
            </a:extLst>
          </p:cNvPr>
          <p:cNvSpPr txBox="1"/>
          <p:nvPr/>
        </p:nvSpPr>
        <p:spPr>
          <a:xfrm>
            <a:off x="176170" y="453005"/>
            <a:ext cx="11920756" cy="5909310"/>
          </a:xfrm>
          <a:prstGeom prst="rect">
            <a:avLst/>
          </a:prstGeom>
          <a:noFill/>
        </p:spPr>
        <p:txBody>
          <a:bodyPr wrap="square" rtlCol="0">
            <a:spAutoFit/>
          </a:bodyPr>
          <a:lstStyle/>
          <a:p>
            <a:pPr lvl="0">
              <a:defRPr/>
            </a:pPr>
            <a:r>
              <a:rPr lang="en-US" sz="5400" dirty="0"/>
              <a:t> </a:t>
            </a:r>
            <a:r>
              <a:rPr lang="en-US" sz="5400" baseline="30000" dirty="0"/>
              <a:t>6</a:t>
            </a:r>
            <a:r>
              <a:rPr lang="en-US" sz="5400" dirty="0"/>
              <a:t> On account of these the wrath of God is coming on those who are disobedient. </a:t>
            </a:r>
            <a:r>
              <a:rPr lang="en-US" sz="5400" baseline="30000" dirty="0"/>
              <a:t>7</a:t>
            </a:r>
            <a:r>
              <a:rPr lang="en-US" sz="5400" dirty="0"/>
              <a:t> These are the ways you also once followed, when you were living that life. </a:t>
            </a:r>
            <a:r>
              <a:rPr lang="en-US" sz="5400" baseline="30000" dirty="0"/>
              <a:t>8</a:t>
            </a:r>
            <a:r>
              <a:rPr lang="en-US" sz="5400" dirty="0"/>
              <a:t> But now you must get rid of all such things: anger, wrath, malice, slander, and abusive language from your mouth.</a:t>
            </a:r>
            <a:endParaRPr kumimoji="0" lang="en-US" sz="13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35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1279553" y="114939"/>
            <a:ext cx="9632893" cy="1015663"/>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1" u="sng" strike="noStrike" kern="1200" cap="none" spc="0" normalizeH="0" baseline="0" noProof="0" dirty="0">
                <a:ln>
                  <a:noFill/>
                </a:ln>
                <a:solidFill>
                  <a:prstClr val="black"/>
                </a:solidFill>
                <a:effectLst/>
                <a:uLnTx/>
                <a:uFillTx/>
                <a:latin typeface="Calibri" panose="020F0502020204030204"/>
                <a:ea typeface="+mn-ea"/>
                <a:cs typeface="+mn-cs"/>
              </a:rPr>
              <a:t>Welcome and Announcements</a:t>
            </a:r>
          </a:p>
        </p:txBody>
      </p:sp>
      <p:pic>
        <p:nvPicPr>
          <p:cNvPr id="4" name="Picture 3">
            <a:extLst>
              <a:ext uri="{FF2B5EF4-FFF2-40B4-BE49-F238E27FC236}">
                <a16:creationId xmlns:a16="http://schemas.microsoft.com/office/drawing/2014/main" id="{0D113592-9962-45DE-A67F-C5003D1F3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262" y="1130602"/>
            <a:ext cx="9769474" cy="5521876"/>
          </a:xfrm>
          <a:prstGeom prst="rect">
            <a:avLst/>
          </a:prstGeom>
        </p:spPr>
      </p:pic>
    </p:spTree>
    <p:extLst>
      <p:ext uri="{BB962C8B-B14F-4D97-AF65-F5344CB8AC3E}">
        <p14:creationId xmlns:p14="http://schemas.microsoft.com/office/powerpoint/2010/main" val="963734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D729F41-F135-4298-8367-324F4A78FBC5}"/>
              </a:ext>
            </a:extLst>
          </p:cNvPr>
          <p:cNvSpPr txBox="1"/>
          <p:nvPr/>
        </p:nvSpPr>
        <p:spPr>
          <a:xfrm>
            <a:off x="626378" y="729842"/>
            <a:ext cx="11492917" cy="5078313"/>
          </a:xfrm>
          <a:prstGeom prst="rect">
            <a:avLst/>
          </a:prstGeom>
          <a:noFill/>
        </p:spPr>
        <p:txBody>
          <a:bodyPr wrap="square" rtlCol="0">
            <a:spAutoFit/>
          </a:bodyPr>
          <a:lstStyle/>
          <a:p>
            <a:pPr lvl="0">
              <a:defRPr/>
            </a:pPr>
            <a:r>
              <a:rPr lang="en-US" dirty="0"/>
              <a:t> </a:t>
            </a:r>
            <a:r>
              <a:rPr lang="en-US" sz="5400" baseline="30000" dirty="0"/>
              <a:t>9</a:t>
            </a:r>
            <a:r>
              <a:rPr lang="en-US" sz="5400" dirty="0"/>
              <a:t> Do not lie to one another, seeing that you have stripped off the old self with its practices </a:t>
            </a:r>
            <a:r>
              <a:rPr lang="en-US" sz="5400" baseline="30000" dirty="0"/>
              <a:t>10</a:t>
            </a:r>
            <a:r>
              <a:rPr lang="en-US" sz="5400" dirty="0"/>
              <a:t> and have clothed yourselves with the new self, which is being renewed in knowledge according to the image of its creator. </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463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D729F41-F135-4298-8367-324F4A78FBC5}"/>
              </a:ext>
            </a:extLst>
          </p:cNvPr>
          <p:cNvSpPr txBox="1"/>
          <p:nvPr/>
        </p:nvSpPr>
        <p:spPr>
          <a:xfrm>
            <a:off x="349541" y="369115"/>
            <a:ext cx="11492917" cy="4247317"/>
          </a:xfrm>
          <a:prstGeom prst="rect">
            <a:avLst/>
          </a:prstGeom>
          <a:noFill/>
        </p:spPr>
        <p:txBody>
          <a:bodyPr wrap="square" rtlCol="0">
            <a:spAutoFit/>
          </a:bodyPr>
          <a:lstStyle/>
          <a:p>
            <a:pPr lvl="0">
              <a:defRPr/>
            </a:pPr>
            <a:r>
              <a:rPr lang="en-US" sz="5400" dirty="0"/>
              <a:t> </a:t>
            </a:r>
            <a:r>
              <a:rPr lang="en-US" sz="5400" baseline="30000" dirty="0"/>
              <a:t>11</a:t>
            </a:r>
            <a:r>
              <a:rPr lang="en-US" sz="5400" dirty="0"/>
              <a:t> In that renewal there is no longer Greek and Jew, circumcised and uncircumcised, barbarian, Scythian, enslaved and free, but Christ is all and in all!</a:t>
            </a:r>
            <a:endParaRPr kumimoji="0" lang="en-US" sz="13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C003B36-69FC-4C59-8492-AFC6E68ABD02}"/>
              </a:ext>
            </a:extLst>
          </p:cNvPr>
          <p:cNvSpPr txBox="1"/>
          <p:nvPr/>
        </p:nvSpPr>
        <p:spPr>
          <a:xfrm>
            <a:off x="3324506" y="4947922"/>
            <a:ext cx="643292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The Word of the Lord.</a:t>
            </a: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Thanks be to God.</a:t>
            </a:r>
          </a:p>
        </p:txBody>
      </p:sp>
      <p:sp>
        <p:nvSpPr>
          <p:cNvPr id="9" name="TextBox 8">
            <a:extLst>
              <a:ext uri="{FF2B5EF4-FFF2-40B4-BE49-F238E27FC236}">
                <a16:creationId xmlns:a16="http://schemas.microsoft.com/office/drawing/2014/main" id="{2231CA24-2A5B-4F4B-943E-3560ED5DCBCB}"/>
              </a:ext>
            </a:extLst>
          </p:cNvPr>
          <p:cNvSpPr txBox="1"/>
          <p:nvPr/>
        </p:nvSpPr>
        <p:spPr>
          <a:xfrm>
            <a:off x="2656483" y="5762706"/>
            <a:ext cx="73930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0" name="TextBox 9">
            <a:extLst>
              <a:ext uri="{FF2B5EF4-FFF2-40B4-BE49-F238E27FC236}">
                <a16:creationId xmlns:a16="http://schemas.microsoft.com/office/drawing/2014/main" id="{800D689D-57B9-47FF-BEA8-29BADEAE6602}"/>
              </a:ext>
            </a:extLst>
          </p:cNvPr>
          <p:cNvSpPr txBox="1"/>
          <p:nvPr/>
        </p:nvSpPr>
        <p:spPr>
          <a:xfrm>
            <a:off x="2729169" y="4949735"/>
            <a:ext cx="66236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L:</a:t>
            </a:r>
          </a:p>
        </p:txBody>
      </p:sp>
    </p:spTree>
    <p:extLst>
      <p:ext uri="{BB962C8B-B14F-4D97-AF65-F5344CB8AC3E}">
        <p14:creationId xmlns:p14="http://schemas.microsoft.com/office/powerpoint/2010/main" val="2312902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545EE62-B7F7-4910-8A72-603C7BC7F30C}"/>
              </a:ext>
            </a:extLst>
          </p:cNvPr>
          <p:cNvSpPr txBox="1"/>
          <p:nvPr/>
        </p:nvSpPr>
        <p:spPr>
          <a:xfrm>
            <a:off x="2724083" y="-78061"/>
            <a:ext cx="6743834" cy="184665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000" b="0" i="1" u="sng" strike="noStrike" kern="1200" cap="none" spc="0" normalizeH="0" baseline="0" noProof="0" dirty="0">
                <a:ln>
                  <a:noFill/>
                </a:ln>
                <a:solidFill>
                  <a:prstClr val="black"/>
                </a:solidFill>
                <a:effectLst/>
                <a:uLnTx/>
                <a:uFillTx/>
                <a:latin typeface="Calibri" panose="020F0502020204030204"/>
                <a:ea typeface="+mn-ea"/>
                <a:cs typeface="+mn-cs"/>
              </a:rPr>
              <a:t>Gospel Acclamation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(DATH #15)</a:t>
            </a:r>
          </a:p>
        </p:txBody>
      </p:sp>
      <p:pic>
        <p:nvPicPr>
          <p:cNvPr id="4" name="Picture 3">
            <a:extLst>
              <a:ext uri="{FF2B5EF4-FFF2-40B4-BE49-F238E27FC236}">
                <a16:creationId xmlns:a16="http://schemas.microsoft.com/office/drawing/2014/main" id="{B220422F-01F0-4209-B2C1-748646C1F7ED}"/>
              </a:ext>
            </a:extLst>
          </p:cNvPr>
          <p:cNvPicPr>
            <a:picLocks noChangeAspect="1"/>
          </p:cNvPicPr>
          <p:nvPr/>
        </p:nvPicPr>
        <p:blipFill rotWithShape="1">
          <a:blip r:embed="rId2">
            <a:extLst>
              <a:ext uri="{28A0092B-C50C-407E-A947-70E740481C1C}">
                <a14:useLocalDpi xmlns:a14="http://schemas.microsoft.com/office/drawing/2010/main" val="0"/>
              </a:ext>
            </a:extLst>
          </a:blip>
          <a:srcRect l="1799" t="18396" r="1681" b="26887"/>
          <a:stretch/>
        </p:blipFill>
        <p:spPr>
          <a:xfrm>
            <a:off x="89647" y="1561379"/>
            <a:ext cx="12045749" cy="3838757"/>
          </a:xfrm>
          <a:prstGeom prst="rect">
            <a:avLst/>
          </a:prstGeom>
        </p:spPr>
      </p:pic>
      <p:sp>
        <p:nvSpPr>
          <p:cNvPr id="2" name="TextBox 1">
            <a:extLst>
              <a:ext uri="{FF2B5EF4-FFF2-40B4-BE49-F238E27FC236}">
                <a16:creationId xmlns:a16="http://schemas.microsoft.com/office/drawing/2014/main" id="{E5FDBE0F-B2A4-4E1B-B883-A05ED81BD4E8}"/>
              </a:ext>
            </a:extLst>
          </p:cNvPr>
          <p:cNvSpPr txBox="1"/>
          <p:nvPr/>
        </p:nvSpPr>
        <p:spPr>
          <a:xfrm>
            <a:off x="922888" y="2962741"/>
            <a:ext cx="5471370" cy="707886"/>
          </a:xfrm>
          <a:prstGeom prst="rect">
            <a:avLst/>
          </a:prstGeom>
          <a:solidFill>
            <a:schemeClr val="bg1"/>
          </a:solidFill>
        </p:spPr>
        <p:txBody>
          <a:bodyPr wrap="none" rtlCol="0">
            <a:spAutoFit/>
          </a:bodyPr>
          <a:lstStyle/>
          <a:p>
            <a:r>
              <a:rPr lang="en-US" sz="4000" b="1" dirty="0"/>
              <a:t>Al-le-</a:t>
            </a:r>
            <a:r>
              <a:rPr lang="en-US" sz="4000" b="1" dirty="0" err="1"/>
              <a:t>lu</a:t>
            </a:r>
            <a:r>
              <a:rPr lang="en-US" sz="4000" b="1" dirty="0"/>
              <a:t>-</a:t>
            </a:r>
            <a:r>
              <a:rPr lang="en-US" sz="4000" b="1" dirty="0" err="1"/>
              <a:t>ia</a:t>
            </a:r>
            <a:r>
              <a:rPr lang="en-US" sz="4000" b="1" dirty="0"/>
              <a:t>, al-le-</a:t>
            </a:r>
            <a:r>
              <a:rPr lang="en-US" sz="4000" b="1" dirty="0" err="1"/>
              <a:t>lu</a:t>
            </a:r>
            <a:r>
              <a:rPr lang="en-US" sz="4000" b="1" dirty="0"/>
              <a:t>    -   </a:t>
            </a:r>
            <a:r>
              <a:rPr lang="en-US" sz="4000" b="1" dirty="0" err="1"/>
              <a:t>ia.</a:t>
            </a:r>
            <a:endParaRPr lang="en-US" sz="4000" b="1" dirty="0"/>
          </a:p>
        </p:txBody>
      </p:sp>
      <p:sp>
        <p:nvSpPr>
          <p:cNvPr id="10" name="TextBox 9">
            <a:extLst>
              <a:ext uri="{FF2B5EF4-FFF2-40B4-BE49-F238E27FC236}">
                <a16:creationId xmlns:a16="http://schemas.microsoft.com/office/drawing/2014/main" id="{149E4339-E369-4122-9D2A-FA597A830BE6}"/>
              </a:ext>
            </a:extLst>
          </p:cNvPr>
          <p:cNvSpPr txBox="1"/>
          <p:nvPr/>
        </p:nvSpPr>
        <p:spPr>
          <a:xfrm>
            <a:off x="914262" y="4735460"/>
            <a:ext cx="5471370" cy="707886"/>
          </a:xfrm>
          <a:prstGeom prst="rect">
            <a:avLst/>
          </a:prstGeom>
          <a:solidFill>
            <a:schemeClr val="bg1"/>
          </a:solidFill>
        </p:spPr>
        <p:txBody>
          <a:bodyPr wrap="none" rtlCol="0">
            <a:spAutoFit/>
          </a:bodyPr>
          <a:lstStyle/>
          <a:p>
            <a:r>
              <a:rPr lang="en-US" sz="4000" b="1" dirty="0"/>
              <a:t>Al-le-</a:t>
            </a:r>
            <a:r>
              <a:rPr lang="en-US" sz="4000" b="1" dirty="0" err="1"/>
              <a:t>lu</a:t>
            </a:r>
            <a:r>
              <a:rPr lang="en-US" sz="4000" b="1" dirty="0"/>
              <a:t>-</a:t>
            </a:r>
            <a:r>
              <a:rPr lang="en-US" sz="4000" b="1" dirty="0" err="1"/>
              <a:t>ia</a:t>
            </a:r>
            <a:r>
              <a:rPr lang="en-US" sz="4000" b="1" dirty="0"/>
              <a:t>, al-le-</a:t>
            </a:r>
            <a:r>
              <a:rPr lang="en-US" sz="4000" b="1" dirty="0" err="1"/>
              <a:t>lu</a:t>
            </a:r>
            <a:r>
              <a:rPr lang="en-US" sz="4000" b="1" dirty="0"/>
              <a:t>    -   </a:t>
            </a:r>
            <a:r>
              <a:rPr lang="en-US" sz="4000" b="1" dirty="0" err="1"/>
              <a:t>ia.</a:t>
            </a:r>
            <a:endParaRPr lang="en-US" sz="4000" b="1" dirty="0"/>
          </a:p>
        </p:txBody>
      </p:sp>
      <p:sp>
        <p:nvSpPr>
          <p:cNvPr id="11" name="TextBox 10">
            <a:extLst>
              <a:ext uri="{FF2B5EF4-FFF2-40B4-BE49-F238E27FC236}">
                <a16:creationId xmlns:a16="http://schemas.microsoft.com/office/drawing/2014/main" id="{6FA6DF08-D375-42A3-81D3-CA2E8D1A42B7}"/>
              </a:ext>
            </a:extLst>
          </p:cNvPr>
          <p:cNvSpPr txBox="1"/>
          <p:nvPr/>
        </p:nvSpPr>
        <p:spPr>
          <a:xfrm>
            <a:off x="6630981" y="4759159"/>
            <a:ext cx="5125121" cy="707886"/>
          </a:xfrm>
          <a:prstGeom prst="rect">
            <a:avLst/>
          </a:prstGeom>
          <a:solidFill>
            <a:schemeClr val="bg1"/>
          </a:solidFill>
        </p:spPr>
        <p:txBody>
          <a:bodyPr wrap="none" rtlCol="0">
            <a:spAutoFit/>
          </a:bodyPr>
          <a:lstStyle/>
          <a:p>
            <a:r>
              <a:rPr lang="en-US" sz="4000" b="1" dirty="0"/>
              <a:t>Al-le-</a:t>
            </a:r>
            <a:r>
              <a:rPr lang="en-US" sz="4000" b="1" dirty="0" err="1"/>
              <a:t>lu</a:t>
            </a:r>
            <a:r>
              <a:rPr lang="en-US" sz="4000" b="1" dirty="0"/>
              <a:t>-</a:t>
            </a:r>
            <a:r>
              <a:rPr lang="en-US" sz="4000" b="1" dirty="0" err="1"/>
              <a:t>ia</a:t>
            </a:r>
            <a:r>
              <a:rPr lang="en-US" sz="4000" b="1" dirty="0"/>
              <a:t>, al-le-</a:t>
            </a:r>
            <a:r>
              <a:rPr lang="en-US" sz="4000" b="1" dirty="0" err="1"/>
              <a:t>lu</a:t>
            </a:r>
            <a:r>
              <a:rPr lang="en-US" sz="4000" b="1" dirty="0"/>
              <a:t>  -  </a:t>
            </a:r>
            <a:r>
              <a:rPr lang="en-US" sz="4000" b="1" dirty="0" err="1"/>
              <a:t>ia.</a:t>
            </a:r>
            <a:endParaRPr lang="en-US" sz="4000" b="1" dirty="0"/>
          </a:p>
        </p:txBody>
      </p:sp>
      <p:sp>
        <p:nvSpPr>
          <p:cNvPr id="12" name="TextBox 11">
            <a:extLst>
              <a:ext uri="{FF2B5EF4-FFF2-40B4-BE49-F238E27FC236}">
                <a16:creationId xmlns:a16="http://schemas.microsoft.com/office/drawing/2014/main" id="{8D1BE96A-5383-48E7-99A4-995CE6E3288D}"/>
              </a:ext>
            </a:extLst>
          </p:cNvPr>
          <p:cNvSpPr txBox="1"/>
          <p:nvPr/>
        </p:nvSpPr>
        <p:spPr>
          <a:xfrm>
            <a:off x="6702266" y="2962741"/>
            <a:ext cx="5125121" cy="707886"/>
          </a:xfrm>
          <a:prstGeom prst="rect">
            <a:avLst/>
          </a:prstGeom>
          <a:solidFill>
            <a:schemeClr val="bg1"/>
          </a:solidFill>
        </p:spPr>
        <p:txBody>
          <a:bodyPr wrap="none" rtlCol="0">
            <a:spAutoFit/>
          </a:bodyPr>
          <a:lstStyle/>
          <a:p>
            <a:r>
              <a:rPr lang="en-US" sz="4000" b="1" dirty="0"/>
              <a:t>Al-le-</a:t>
            </a:r>
            <a:r>
              <a:rPr lang="en-US" sz="4000" b="1" dirty="0" err="1"/>
              <a:t>lu</a:t>
            </a:r>
            <a:r>
              <a:rPr lang="en-US" sz="4000" b="1" dirty="0"/>
              <a:t>-</a:t>
            </a:r>
            <a:r>
              <a:rPr lang="en-US" sz="4000" b="1" dirty="0" err="1"/>
              <a:t>ia</a:t>
            </a:r>
            <a:r>
              <a:rPr lang="en-US" sz="4000" b="1" dirty="0"/>
              <a:t>, al-le-</a:t>
            </a:r>
            <a:r>
              <a:rPr lang="en-US" sz="4000" b="1" dirty="0" err="1"/>
              <a:t>lu</a:t>
            </a:r>
            <a:r>
              <a:rPr lang="en-US" sz="4000" b="1" dirty="0"/>
              <a:t>  -  </a:t>
            </a:r>
            <a:r>
              <a:rPr lang="en-US" sz="4000" b="1" dirty="0" err="1"/>
              <a:t>ia.</a:t>
            </a:r>
            <a:endParaRPr lang="en-US" sz="4000" b="1" dirty="0"/>
          </a:p>
        </p:txBody>
      </p:sp>
    </p:spTree>
    <p:extLst>
      <p:ext uri="{BB962C8B-B14F-4D97-AF65-F5344CB8AC3E}">
        <p14:creationId xmlns:p14="http://schemas.microsoft.com/office/powerpoint/2010/main" val="1580337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10CDF2-4F9E-45C7-9890-890F62224008}"/>
              </a:ext>
            </a:extLst>
          </p:cNvPr>
          <p:cNvSpPr txBox="1"/>
          <p:nvPr/>
        </p:nvSpPr>
        <p:spPr>
          <a:xfrm>
            <a:off x="1824277" y="23853"/>
            <a:ext cx="8543494" cy="1107996"/>
          </a:xfrm>
          <a:prstGeom prst="rect">
            <a:avLst/>
          </a:prstGeom>
          <a:noFill/>
        </p:spPr>
        <p:txBody>
          <a:bodyPr wrap="none" rtlCol="0" anchor="ctr">
            <a:spAutoFit/>
          </a:bodyPr>
          <a:lstStyle/>
          <a:p>
            <a:pPr lvl="0" algn="ctr">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Gospel – </a:t>
            </a:r>
            <a:r>
              <a:rPr lang="en-US" sz="6600" i="1" u="sng" dirty="0">
                <a:solidFill>
                  <a:prstClr val="black"/>
                </a:solidFill>
              </a:rPr>
              <a:t>Luke 12:13-21</a:t>
            </a:r>
            <a:endPar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F023FB3-21FF-453E-B334-4E31C3F8F639}"/>
              </a:ext>
            </a:extLst>
          </p:cNvPr>
          <p:cNvSpPr txBox="1"/>
          <p:nvPr/>
        </p:nvSpPr>
        <p:spPr>
          <a:xfrm>
            <a:off x="1553099" y="1396888"/>
            <a:ext cx="9945909"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The Holy Gospel according to </a:t>
            </a:r>
            <a:r>
              <a:rPr lang="en-US" sz="5400" dirty="0">
                <a:solidFill>
                  <a:prstClr val="black"/>
                </a:solidFill>
                <a:latin typeface="Calibri" panose="020F0502020204030204"/>
              </a:rPr>
              <a:t>Luke</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chapter twelve, beginning with the thirteenth  verse.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Glory to you, O Lord.</a:t>
            </a:r>
          </a:p>
        </p:txBody>
      </p:sp>
      <p:sp>
        <p:nvSpPr>
          <p:cNvPr id="14" name="TextBox 13">
            <a:extLst>
              <a:ext uri="{FF2B5EF4-FFF2-40B4-BE49-F238E27FC236}">
                <a16:creationId xmlns:a16="http://schemas.microsoft.com/office/drawing/2014/main" id="{49ECF2D0-E36A-4B78-8704-88EF1AD7E819}"/>
              </a:ext>
            </a:extLst>
          </p:cNvPr>
          <p:cNvSpPr txBox="1"/>
          <p:nvPr/>
        </p:nvSpPr>
        <p:spPr>
          <a:xfrm>
            <a:off x="844879" y="1381532"/>
            <a:ext cx="8685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5" name="TextBox 14">
            <a:extLst>
              <a:ext uri="{FF2B5EF4-FFF2-40B4-BE49-F238E27FC236}">
                <a16:creationId xmlns:a16="http://schemas.microsoft.com/office/drawing/2014/main" id="{484AAF2D-0876-48A9-9FE9-68AA7097575B}"/>
              </a:ext>
            </a:extLst>
          </p:cNvPr>
          <p:cNvSpPr txBox="1"/>
          <p:nvPr/>
        </p:nvSpPr>
        <p:spPr>
          <a:xfrm>
            <a:off x="844878" y="4057292"/>
            <a:ext cx="8685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Tree>
    <p:extLst>
      <p:ext uri="{BB962C8B-B14F-4D97-AF65-F5344CB8AC3E}">
        <p14:creationId xmlns:p14="http://schemas.microsoft.com/office/powerpoint/2010/main" val="270938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10CDF2-4F9E-45C7-9890-890F62224008}"/>
              </a:ext>
            </a:extLst>
          </p:cNvPr>
          <p:cNvSpPr txBox="1"/>
          <p:nvPr/>
        </p:nvSpPr>
        <p:spPr>
          <a:xfrm>
            <a:off x="1703488" y="-89312"/>
            <a:ext cx="8543494" cy="1107996"/>
          </a:xfrm>
          <a:prstGeom prst="rect">
            <a:avLst/>
          </a:prstGeom>
          <a:noFill/>
        </p:spPr>
        <p:txBody>
          <a:bodyPr wrap="none" rtlCol="0" anchor="ctr">
            <a:spAutoFit/>
          </a:bodyPr>
          <a:lstStyle/>
          <a:p>
            <a:pPr lvl="0" algn="ctr">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Gospel – </a:t>
            </a:r>
            <a:r>
              <a:rPr lang="en-US" sz="6600" i="1" u="sng" dirty="0">
                <a:solidFill>
                  <a:prstClr val="black"/>
                </a:solidFill>
              </a:rPr>
              <a:t>Luke 12:13-21</a:t>
            </a:r>
            <a:endPar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F023FB3-21FF-453E-B334-4E31C3F8F639}"/>
              </a:ext>
            </a:extLst>
          </p:cNvPr>
          <p:cNvSpPr txBox="1"/>
          <p:nvPr/>
        </p:nvSpPr>
        <p:spPr>
          <a:xfrm>
            <a:off x="392245" y="1235249"/>
            <a:ext cx="11407509" cy="5078313"/>
          </a:xfrm>
          <a:prstGeom prst="rect">
            <a:avLst/>
          </a:prstGeom>
          <a:noFill/>
        </p:spPr>
        <p:txBody>
          <a:bodyPr wrap="square" rtlCol="0">
            <a:spAutoFit/>
          </a:bodyPr>
          <a:lstStyle/>
          <a:p>
            <a:pPr lvl="0">
              <a:defRPr/>
            </a:pPr>
            <a:r>
              <a:rPr lang="en-US" sz="5400" i="1" dirty="0"/>
              <a:t>In God’s reign, the “rich will be sent away empty.” Jesus uses a parable to warn against identifying the worth of one’s life with the value of one’s possessions rather than one’s relationship with God.</a:t>
            </a:r>
            <a:endParaRPr kumimoji="0" lang="en-US" sz="16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679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023FB3-21FF-453E-B334-4E31C3F8F639}"/>
              </a:ext>
            </a:extLst>
          </p:cNvPr>
          <p:cNvSpPr txBox="1"/>
          <p:nvPr/>
        </p:nvSpPr>
        <p:spPr>
          <a:xfrm>
            <a:off x="662730" y="889843"/>
            <a:ext cx="11803309" cy="5078313"/>
          </a:xfrm>
          <a:prstGeom prst="rect">
            <a:avLst/>
          </a:prstGeom>
          <a:noFill/>
        </p:spPr>
        <p:txBody>
          <a:bodyPr wrap="square" rtlCol="0">
            <a:spAutoFit/>
          </a:bodyPr>
          <a:lstStyle/>
          <a:p>
            <a:pPr lvl="0">
              <a:defRPr/>
            </a:pPr>
            <a:r>
              <a:rPr lang="en-US" sz="5400" baseline="30000" dirty="0"/>
              <a:t>13</a:t>
            </a:r>
            <a:r>
              <a:rPr lang="en-US" sz="5400" dirty="0"/>
              <a:t> Someone in the crowd said to (Jesus,)  “Teacher, tell my brother to divide the family inheritance with me.” </a:t>
            </a:r>
            <a:r>
              <a:rPr lang="en-US" sz="5400" baseline="30000" dirty="0"/>
              <a:t>14</a:t>
            </a:r>
            <a:r>
              <a:rPr lang="en-US" sz="5400" dirty="0"/>
              <a:t> But he said to him, “Friend, who set me to be a judge or arbitrator over you?” </a:t>
            </a:r>
            <a:endParaRPr lang="en-US" sz="16600" dirty="0">
              <a:solidFill>
                <a:prstClr val="black"/>
              </a:solidFill>
            </a:endParaRPr>
          </a:p>
        </p:txBody>
      </p:sp>
    </p:spTree>
    <p:extLst>
      <p:ext uri="{BB962C8B-B14F-4D97-AF65-F5344CB8AC3E}">
        <p14:creationId xmlns:p14="http://schemas.microsoft.com/office/powerpoint/2010/main" val="3383476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023FB3-21FF-453E-B334-4E31C3F8F639}"/>
              </a:ext>
            </a:extLst>
          </p:cNvPr>
          <p:cNvSpPr txBox="1"/>
          <p:nvPr/>
        </p:nvSpPr>
        <p:spPr>
          <a:xfrm>
            <a:off x="520117" y="889843"/>
            <a:ext cx="11539453" cy="5078313"/>
          </a:xfrm>
          <a:prstGeom prst="rect">
            <a:avLst/>
          </a:prstGeom>
          <a:noFill/>
        </p:spPr>
        <p:txBody>
          <a:bodyPr wrap="square" rtlCol="0">
            <a:spAutoFit/>
          </a:bodyPr>
          <a:lstStyle/>
          <a:p>
            <a:pPr lvl="0">
              <a:defRPr/>
            </a:pPr>
            <a:r>
              <a:rPr lang="en-US" sz="5400" baseline="30000" dirty="0"/>
              <a:t>15</a:t>
            </a:r>
            <a:r>
              <a:rPr lang="en-US" sz="5400" dirty="0"/>
              <a:t> And he said to them, “Take care! Be on your guard against all kinds of greed, for one’s life does not consist in the abundance of possessions.” </a:t>
            </a:r>
            <a:r>
              <a:rPr lang="en-US" sz="5400" baseline="30000" dirty="0"/>
              <a:t>16</a:t>
            </a:r>
            <a:r>
              <a:rPr lang="en-US" sz="5400" dirty="0"/>
              <a:t> Then he told them a parable: “The land of a rich man produced abundantly. </a:t>
            </a:r>
            <a:endParaRPr lang="en-US" sz="16600" dirty="0">
              <a:solidFill>
                <a:prstClr val="black"/>
              </a:solidFill>
            </a:endParaRPr>
          </a:p>
        </p:txBody>
      </p:sp>
    </p:spTree>
    <p:extLst>
      <p:ext uri="{BB962C8B-B14F-4D97-AF65-F5344CB8AC3E}">
        <p14:creationId xmlns:p14="http://schemas.microsoft.com/office/powerpoint/2010/main" val="285612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023FB3-21FF-453E-B334-4E31C3F8F639}"/>
              </a:ext>
            </a:extLst>
          </p:cNvPr>
          <p:cNvSpPr txBox="1"/>
          <p:nvPr/>
        </p:nvSpPr>
        <p:spPr>
          <a:xfrm>
            <a:off x="511728" y="797355"/>
            <a:ext cx="11489119" cy="5078313"/>
          </a:xfrm>
          <a:prstGeom prst="rect">
            <a:avLst/>
          </a:prstGeom>
          <a:noFill/>
        </p:spPr>
        <p:txBody>
          <a:bodyPr wrap="square" rtlCol="0">
            <a:spAutoFit/>
          </a:bodyPr>
          <a:lstStyle/>
          <a:p>
            <a:pPr lvl="0">
              <a:defRPr/>
            </a:pPr>
            <a:r>
              <a:rPr lang="en-US" sz="5400" dirty="0"/>
              <a:t> </a:t>
            </a:r>
            <a:r>
              <a:rPr lang="en-US" sz="5400" baseline="30000" dirty="0"/>
              <a:t>17</a:t>
            </a:r>
            <a:r>
              <a:rPr lang="en-US" sz="5400" dirty="0"/>
              <a:t> And he thought to himself, ‘What should I do, for I have no place to store my crops?’ </a:t>
            </a:r>
            <a:r>
              <a:rPr lang="en-US" sz="5400" baseline="30000" dirty="0"/>
              <a:t>18</a:t>
            </a:r>
            <a:r>
              <a:rPr lang="en-US" sz="5400" dirty="0"/>
              <a:t> Then he said, ‘I will do this: I will pull down my barns and build larger ones, and there I will store all my grain and my goods. </a:t>
            </a:r>
            <a:endParaRPr lang="en-US" sz="16600" dirty="0">
              <a:solidFill>
                <a:prstClr val="black"/>
              </a:solidFill>
            </a:endParaRPr>
          </a:p>
        </p:txBody>
      </p:sp>
    </p:spTree>
    <p:extLst>
      <p:ext uri="{BB962C8B-B14F-4D97-AF65-F5344CB8AC3E}">
        <p14:creationId xmlns:p14="http://schemas.microsoft.com/office/powerpoint/2010/main" val="1314287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023FB3-21FF-453E-B334-4E31C3F8F639}"/>
              </a:ext>
            </a:extLst>
          </p:cNvPr>
          <p:cNvSpPr txBox="1"/>
          <p:nvPr/>
        </p:nvSpPr>
        <p:spPr>
          <a:xfrm>
            <a:off x="369116" y="596020"/>
            <a:ext cx="11744587" cy="5909310"/>
          </a:xfrm>
          <a:prstGeom prst="rect">
            <a:avLst/>
          </a:prstGeom>
          <a:noFill/>
        </p:spPr>
        <p:txBody>
          <a:bodyPr wrap="square" rtlCol="0">
            <a:spAutoFit/>
          </a:bodyPr>
          <a:lstStyle/>
          <a:p>
            <a:pPr lvl="0">
              <a:defRPr/>
            </a:pPr>
            <a:r>
              <a:rPr lang="en-US" sz="5400" baseline="30000" dirty="0"/>
              <a:t>19</a:t>
            </a:r>
            <a:r>
              <a:rPr lang="en-US" sz="5400" dirty="0"/>
              <a:t> And I will say to my soul, Soul, you have ample goods laid up for many years; relax, eat, drink, be merry.’ </a:t>
            </a:r>
            <a:r>
              <a:rPr lang="en-US" dirty="0"/>
              <a:t> </a:t>
            </a:r>
            <a:r>
              <a:rPr lang="en-US" sz="5400" baseline="30000" dirty="0"/>
              <a:t>20</a:t>
            </a:r>
            <a:r>
              <a:rPr lang="en-US" sz="5400" dirty="0"/>
              <a:t> But God said to him, ‘You fool! This very night your life is being demanded of you. And the things you have prepared, whose will they be?’ </a:t>
            </a:r>
            <a:endParaRPr lang="en-US" sz="5400" dirty="0">
              <a:solidFill>
                <a:prstClr val="black"/>
              </a:solidFill>
            </a:endParaRPr>
          </a:p>
        </p:txBody>
      </p:sp>
    </p:spTree>
    <p:extLst>
      <p:ext uri="{BB962C8B-B14F-4D97-AF65-F5344CB8AC3E}">
        <p14:creationId xmlns:p14="http://schemas.microsoft.com/office/powerpoint/2010/main" val="3334745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66A66C3-89EE-4267-9168-61A15DBEB894}"/>
              </a:ext>
            </a:extLst>
          </p:cNvPr>
          <p:cNvSpPr txBox="1"/>
          <p:nvPr/>
        </p:nvSpPr>
        <p:spPr>
          <a:xfrm>
            <a:off x="2798609" y="3887396"/>
            <a:ext cx="76078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The Gospel of the Lord.</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Praise to you, O Christ.</a:t>
            </a:r>
          </a:p>
        </p:txBody>
      </p:sp>
      <p:sp>
        <p:nvSpPr>
          <p:cNvPr id="11" name="TextBox 10">
            <a:extLst>
              <a:ext uri="{FF2B5EF4-FFF2-40B4-BE49-F238E27FC236}">
                <a16:creationId xmlns:a16="http://schemas.microsoft.com/office/drawing/2014/main" id="{4874D374-2277-4873-B17B-27229512D60E}"/>
              </a:ext>
            </a:extLst>
          </p:cNvPr>
          <p:cNvSpPr txBox="1"/>
          <p:nvPr/>
        </p:nvSpPr>
        <p:spPr>
          <a:xfrm>
            <a:off x="2003575" y="4810423"/>
            <a:ext cx="803425"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2" name="TextBox 11">
            <a:extLst>
              <a:ext uri="{FF2B5EF4-FFF2-40B4-BE49-F238E27FC236}">
                <a16:creationId xmlns:a16="http://schemas.microsoft.com/office/drawing/2014/main" id="{18582958-FBAC-4DB4-BB72-B3027B473AD1}"/>
              </a:ext>
            </a:extLst>
          </p:cNvPr>
          <p:cNvSpPr txBox="1"/>
          <p:nvPr/>
        </p:nvSpPr>
        <p:spPr>
          <a:xfrm>
            <a:off x="2003575" y="3887396"/>
            <a:ext cx="787395"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2" name="TextBox 1">
            <a:extLst>
              <a:ext uri="{FF2B5EF4-FFF2-40B4-BE49-F238E27FC236}">
                <a16:creationId xmlns:a16="http://schemas.microsoft.com/office/drawing/2014/main" id="{46766EEE-7C0B-4A53-90D5-133E48F50B94}"/>
              </a:ext>
            </a:extLst>
          </p:cNvPr>
          <p:cNvSpPr txBox="1"/>
          <p:nvPr/>
        </p:nvSpPr>
        <p:spPr>
          <a:xfrm>
            <a:off x="427839" y="379046"/>
            <a:ext cx="10930855" cy="2585323"/>
          </a:xfrm>
          <a:prstGeom prst="rect">
            <a:avLst/>
          </a:prstGeom>
          <a:noFill/>
        </p:spPr>
        <p:txBody>
          <a:bodyPr wrap="square" rtlCol="0">
            <a:spAutoFit/>
          </a:bodyPr>
          <a:lstStyle/>
          <a:p>
            <a:r>
              <a:rPr lang="en-US" sz="5400" baseline="30000" dirty="0"/>
              <a:t>21</a:t>
            </a:r>
            <a:r>
              <a:rPr lang="en-US" sz="5400" dirty="0"/>
              <a:t> So it is with those who store up treasures for themselves but are not rich toward God.”</a:t>
            </a:r>
          </a:p>
        </p:txBody>
      </p:sp>
    </p:spTree>
    <p:extLst>
      <p:ext uri="{BB962C8B-B14F-4D97-AF65-F5344CB8AC3E}">
        <p14:creationId xmlns:p14="http://schemas.microsoft.com/office/powerpoint/2010/main" val="318561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F8CF11F-DE35-46C5-831E-94AABA31CCF9}"/>
              </a:ext>
            </a:extLst>
          </p:cNvPr>
          <p:cNvSpPr txBox="1"/>
          <p:nvPr/>
        </p:nvSpPr>
        <p:spPr>
          <a:xfrm>
            <a:off x="1107495" y="-4882"/>
            <a:ext cx="9977027"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Confession and Forgiveness</a:t>
            </a:r>
          </a:p>
        </p:txBody>
      </p:sp>
      <p:sp>
        <p:nvSpPr>
          <p:cNvPr id="10" name="TextBox 9">
            <a:extLst>
              <a:ext uri="{FF2B5EF4-FFF2-40B4-BE49-F238E27FC236}">
                <a16:creationId xmlns:a16="http://schemas.microsoft.com/office/drawing/2014/main" id="{1716BAAF-9BB0-4E98-921E-7AACBFD94147}"/>
              </a:ext>
            </a:extLst>
          </p:cNvPr>
          <p:cNvSpPr txBox="1"/>
          <p:nvPr/>
        </p:nvSpPr>
        <p:spPr>
          <a:xfrm>
            <a:off x="2892708" y="1213008"/>
            <a:ext cx="7816194" cy="5262979"/>
          </a:xfrm>
          <a:prstGeom prst="rect">
            <a:avLst/>
          </a:prstGeom>
          <a:noFill/>
        </p:spPr>
        <p:txBody>
          <a:bodyPr wrap="square" rtlCol="0">
            <a:spAutoFit/>
          </a:bodyPr>
          <a:lstStyle/>
          <a:p>
            <a:r>
              <a:rPr lang="en-US" sz="6000" dirty="0"/>
              <a:t>In the name of the Father, and of the </a:t>
            </a:r>
            <a:r>
              <a:rPr lang="en-US" sz="6000" dirty="0">
                <a:solidFill>
                  <a:srgbClr val="FF0000"/>
                </a:solidFill>
              </a:rPr>
              <a:t>☩</a:t>
            </a:r>
            <a:r>
              <a:rPr lang="en-US" sz="6000" dirty="0"/>
              <a:t> Son, and of the Holy Spirit.</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
        <p:nvSpPr>
          <p:cNvPr id="11" name="TextBox 10">
            <a:extLst>
              <a:ext uri="{FF2B5EF4-FFF2-40B4-BE49-F238E27FC236}">
                <a16:creationId xmlns:a16="http://schemas.microsoft.com/office/drawing/2014/main" id="{FB60C471-B930-406B-9EE1-0A9280043851}"/>
              </a:ext>
            </a:extLst>
          </p:cNvPr>
          <p:cNvSpPr txBox="1"/>
          <p:nvPr/>
        </p:nvSpPr>
        <p:spPr>
          <a:xfrm>
            <a:off x="2178267" y="5519696"/>
            <a:ext cx="73930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2" name="TextBox 11">
            <a:extLst>
              <a:ext uri="{FF2B5EF4-FFF2-40B4-BE49-F238E27FC236}">
                <a16:creationId xmlns:a16="http://schemas.microsoft.com/office/drawing/2014/main" id="{D35FA3BA-F096-4BE3-AF10-4EA76DAA96E0}"/>
              </a:ext>
            </a:extLst>
          </p:cNvPr>
          <p:cNvSpPr txBox="1"/>
          <p:nvPr/>
        </p:nvSpPr>
        <p:spPr>
          <a:xfrm>
            <a:off x="2186893" y="1213008"/>
            <a:ext cx="72808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Tree>
    <p:extLst>
      <p:ext uri="{BB962C8B-B14F-4D97-AF65-F5344CB8AC3E}">
        <p14:creationId xmlns:p14="http://schemas.microsoft.com/office/powerpoint/2010/main" val="105648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10CDF2-4F9E-45C7-9890-890F62224008}"/>
              </a:ext>
            </a:extLst>
          </p:cNvPr>
          <p:cNvSpPr txBox="1"/>
          <p:nvPr/>
        </p:nvSpPr>
        <p:spPr>
          <a:xfrm>
            <a:off x="1055163" y="130629"/>
            <a:ext cx="10081671" cy="1015663"/>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1" u="sng" strike="noStrike" kern="1200" cap="none" spc="0" normalizeH="0" baseline="0" noProof="0" dirty="0">
                <a:ln>
                  <a:noFill/>
                </a:ln>
                <a:solidFill>
                  <a:prstClr val="black"/>
                </a:solidFill>
                <a:effectLst/>
                <a:uLnTx/>
                <a:uFillTx/>
                <a:latin typeface="Calibri" panose="020F0502020204030204"/>
                <a:ea typeface="+mn-ea"/>
                <a:cs typeface="+mn-cs"/>
              </a:rPr>
              <a:t>Children’s Message and Sermon</a:t>
            </a:r>
          </a:p>
        </p:txBody>
      </p:sp>
      <p:sp>
        <p:nvSpPr>
          <p:cNvPr id="18" name="TextBox 17">
            <a:extLst>
              <a:ext uri="{FF2B5EF4-FFF2-40B4-BE49-F238E27FC236}">
                <a16:creationId xmlns:a16="http://schemas.microsoft.com/office/drawing/2014/main" id="{09649C3A-2038-4C47-9D55-2B7F1E2E7723}"/>
              </a:ext>
            </a:extLst>
          </p:cNvPr>
          <p:cNvSpPr txBox="1"/>
          <p:nvPr/>
        </p:nvSpPr>
        <p:spPr>
          <a:xfrm>
            <a:off x="48329" y="1416465"/>
            <a:ext cx="12246339" cy="2585323"/>
          </a:xfrm>
          <a:prstGeom prst="rect">
            <a:avLst/>
          </a:prstGeom>
          <a:noFill/>
        </p:spPr>
        <p:txBody>
          <a:bodyPr wrap="square" rtlCol="0">
            <a:spAutoFit/>
          </a:bodyPr>
          <a:lstStyle/>
          <a:p>
            <a:pPr marL="0" marR="0" lvl="0" indent="0" algn="ctr" defTabSz="914400" rtl="0" eaLnBrk="1" fontAlgn="auto" latinLnBrk="0" hangingPunct="1">
              <a:lnSpc>
                <a:spcPts val="5400"/>
              </a:lnSpc>
              <a:spcBef>
                <a:spcPts val="0"/>
              </a:spcBef>
              <a:spcAft>
                <a:spcPts val="0"/>
              </a:spcAft>
              <a:buClrTx/>
              <a:buSzTx/>
              <a:buFontTx/>
              <a:buNone/>
              <a:tabLst/>
              <a:defRPr/>
            </a:pPr>
            <a:endParaRPr kumimoji="0" lang="en-US" sz="7200" b="0" i="1"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ts val="5400"/>
              </a:lnSpc>
              <a:spcBef>
                <a:spcPts val="0"/>
              </a:spcBef>
              <a:spcAft>
                <a:spcPts val="0"/>
              </a:spcAft>
              <a:buClrTx/>
              <a:buSzTx/>
              <a:buFontTx/>
              <a:buNone/>
              <a:tabLst/>
              <a:defRPr/>
            </a:pPr>
            <a:r>
              <a:rPr kumimoji="0" lang="en-US" sz="7200" b="0" i="1" u="sng" strike="noStrike" kern="1200" cap="none" spc="0" normalizeH="0" baseline="0" noProof="0" dirty="0">
                <a:ln>
                  <a:noFill/>
                </a:ln>
                <a:solidFill>
                  <a:prstClr val="black"/>
                </a:solidFill>
                <a:effectLst/>
                <a:uLnTx/>
                <a:uFillTx/>
                <a:latin typeface="Calibri" panose="020F0502020204030204"/>
                <a:ea typeface="+mn-ea"/>
                <a:cs typeface="+mn-cs"/>
              </a:rPr>
              <a:t>Pastor Keith Weatherford,</a:t>
            </a:r>
          </a:p>
          <a:p>
            <a:pPr marL="0" marR="0" lvl="0" indent="0" algn="ctr" defTabSz="914400" rtl="0" eaLnBrk="1" fontAlgn="auto" latinLnBrk="0" hangingPunct="1">
              <a:spcBef>
                <a:spcPts val="0"/>
              </a:spcBef>
              <a:spcAft>
                <a:spcPts val="0"/>
              </a:spcAft>
              <a:buClrTx/>
              <a:buSzTx/>
              <a:buFontTx/>
              <a:buNone/>
              <a:tabLst/>
              <a:defRPr/>
            </a:pPr>
            <a:r>
              <a:rPr kumimoji="0" lang="en-US" sz="7200" b="0" i="1" u="sng" strike="noStrike" kern="1200" cap="none" spc="0" normalizeH="0" baseline="0" noProof="0" dirty="0">
                <a:ln>
                  <a:noFill/>
                </a:ln>
                <a:solidFill>
                  <a:prstClr val="black"/>
                </a:solidFill>
                <a:effectLst/>
                <a:uLnTx/>
                <a:uFillTx/>
                <a:latin typeface="Calibri" panose="020F0502020204030204"/>
                <a:ea typeface="+mn-ea"/>
                <a:cs typeface="+mn-cs"/>
              </a:rPr>
              <a:t> Presiding</a:t>
            </a:r>
          </a:p>
        </p:txBody>
      </p:sp>
      <p:sp>
        <p:nvSpPr>
          <p:cNvPr id="12" name="TextBox 11">
            <a:extLst>
              <a:ext uri="{FF2B5EF4-FFF2-40B4-BE49-F238E27FC236}">
                <a16:creationId xmlns:a16="http://schemas.microsoft.com/office/drawing/2014/main" id="{E25BC9C0-F4A6-44D3-977B-CE1569A29931}"/>
              </a:ext>
            </a:extLst>
          </p:cNvPr>
          <p:cNvSpPr txBox="1"/>
          <p:nvPr/>
        </p:nvSpPr>
        <p:spPr>
          <a:xfrm>
            <a:off x="578564" y="4797827"/>
            <a:ext cx="11185870" cy="784830"/>
          </a:xfrm>
          <a:prstGeom prst="rect">
            <a:avLst/>
          </a:prstGeom>
          <a:noFill/>
        </p:spPr>
        <p:txBody>
          <a:bodyPr wrap="square" rtlCol="0">
            <a:spAutoFit/>
          </a:bodyPr>
          <a:lstStyle/>
          <a:p>
            <a:pPr marL="0" marR="0" lvl="0" indent="0" algn="ctr" defTabSz="914400" rtl="0" eaLnBrk="1" fontAlgn="auto" latinLnBrk="0" hangingPunct="1">
              <a:lnSpc>
                <a:spcPts val="54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Calibri" panose="020F0502020204030204"/>
                <a:ea typeface="+mn-ea"/>
                <a:cs typeface="+mn-cs"/>
              </a:rPr>
              <a:t>(Silence for Reflection)</a:t>
            </a:r>
          </a:p>
        </p:txBody>
      </p:sp>
    </p:spTree>
    <p:extLst>
      <p:ext uri="{BB962C8B-B14F-4D97-AF65-F5344CB8AC3E}">
        <p14:creationId xmlns:p14="http://schemas.microsoft.com/office/powerpoint/2010/main" val="1490432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654342" y="2789364"/>
            <a:ext cx="10905687" cy="3416320"/>
          </a:xfrm>
          <a:prstGeom prst="rect">
            <a:avLst/>
          </a:prstGeom>
          <a:noFill/>
        </p:spPr>
        <p:txBody>
          <a:bodyPr wrap="square" rtlCol="0">
            <a:spAutoFit/>
          </a:bodyPr>
          <a:lstStyle/>
          <a:p>
            <a:r>
              <a:rPr lang="en-US" sz="5400" dirty="0"/>
              <a:t>1. My hope is built on nothing less</a:t>
            </a:r>
          </a:p>
          <a:p>
            <a:r>
              <a:rPr lang="en-US" sz="5400" dirty="0"/>
              <a:t>than Jesus' blood and righteousness;</a:t>
            </a:r>
          </a:p>
          <a:p>
            <a:r>
              <a:rPr lang="en-US" sz="5400" dirty="0"/>
              <a:t>no merit of my own I claim,</a:t>
            </a:r>
          </a:p>
          <a:p>
            <a:r>
              <a:rPr lang="en-US" sz="5400" dirty="0"/>
              <a:t>but wholly lean on Jesus' name.</a:t>
            </a:r>
          </a:p>
        </p:txBody>
      </p:sp>
      <p:sp>
        <p:nvSpPr>
          <p:cNvPr id="5" name="TextBox 4">
            <a:extLst>
              <a:ext uri="{FF2B5EF4-FFF2-40B4-BE49-F238E27FC236}">
                <a16:creationId xmlns:a16="http://schemas.microsoft.com/office/drawing/2014/main" id="{8A6B2C0E-D017-4A79-9E8A-B011B0C6F505}"/>
              </a:ext>
            </a:extLst>
          </p:cNvPr>
          <p:cNvSpPr txBox="1"/>
          <p:nvPr/>
        </p:nvSpPr>
        <p:spPr>
          <a:xfrm>
            <a:off x="814017" y="539349"/>
            <a:ext cx="9924512" cy="1754326"/>
          </a:xfrm>
          <a:prstGeom prst="rect">
            <a:avLst/>
          </a:prstGeom>
          <a:noFill/>
        </p:spPr>
        <p:txBody>
          <a:bodyPr wrap="none" rtlCol="0" anchor="ctr">
            <a:spAutoFit/>
          </a:bodyPr>
          <a:lstStyle/>
          <a:p>
            <a:pPr lvl="0" algn="ctr">
              <a:defRPr/>
            </a:pP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rPr>
              <a:t>My Hope is Built on Nothing Less”</a:t>
            </a:r>
          </a:p>
          <a:p>
            <a:pPr lvl="0" algn="ctr">
              <a:defRPr/>
            </a:pPr>
            <a:r>
              <a:rPr lang="en-US" sz="5400" i="1" u="sng" dirty="0">
                <a:solidFill>
                  <a:prstClr val="black"/>
                </a:solidFill>
                <a:latin typeface="Calibri" panose="020F0502020204030204"/>
              </a:rPr>
              <a:t>ELW # 597</a:t>
            </a:r>
            <a:endPar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39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8D855D-960D-4B6B-9C3A-18BC4F4EF19F}"/>
              </a:ext>
            </a:extLst>
          </p:cNvPr>
          <p:cNvSpPr txBox="1"/>
          <p:nvPr/>
        </p:nvSpPr>
        <p:spPr>
          <a:xfrm>
            <a:off x="1700169" y="1249960"/>
            <a:ext cx="9557857" cy="2585323"/>
          </a:xfrm>
          <a:prstGeom prst="rect">
            <a:avLst/>
          </a:prstGeom>
          <a:noFill/>
        </p:spPr>
        <p:txBody>
          <a:bodyPr wrap="square" rtlCol="0">
            <a:spAutoFit/>
          </a:bodyPr>
          <a:lstStyle/>
          <a:p>
            <a:r>
              <a:rPr lang="en-US" sz="5400" i="1" dirty="0"/>
              <a:t>Refrain:</a:t>
            </a:r>
            <a:endParaRPr lang="en-US" sz="5400" dirty="0"/>
          </a:p>
          <a:p>
            <a:r>
              <a:rPr lang="en-US" sz="5400" dirty="0"/>
              <a:t>On Christ, the solid rock, I stand;</a:t>
            </a:r>
          </a:p>
          <a:p>
            <a:r>
              <a:rPr lang="en-US" sz="5400" dirty="0"/>
              <a:t>all other ground is sinking sand,</a:t>
            </a:r>
          </a:p>
        </p:txBody>
      </p:sp>
    </p:spTree>
    <p:extLst>
      <p:ext uri="{BB962C8B-B14F-4D97-AF65-F5344CB8AC3E}">
        <p14:creationId xmlns:p14="http://schemas.microsoft.com/office/powerpoint/2010/main" val="3005231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8D855D-960D-4B6B-9C3A-18BC4F4EF19F}"/>
              </a:ext>
            </a:extLst>
          </p:cNvPr>
          <p:cNvSpPr txBox="1"/>
          <p:nvPr/>
        </p:nvSpPr>
        <p:spPr>
          <a:xfrm>
            <a:off x="293614" y="343949"/>
            <a:ext cx="11794921" cy="6740307"/>
          </a:xfrm>
          <a:prstGeom prst="rect">
            <a:avLst/>
          </a:prstGeom>
          <a:noFill/>
        </p:spPr>
        <p:txBody>
          <a:bodyPr wrap="square" rtlCol="0">
            <a:spAutoFit/>
          </a:bodyPr>
          <a:lstStyle/>
          <a:p>
            <a:r>
              <a:rPr lang="en-US" sz="5400" dirty="0"/>
              <a:t>2. When darkness veils his lovely face,</a:t>
            </a:r>
          </a:p>
          <a:p>
            <a:r>
              <a:rPr lang="en-US" sz="5400" dirty="0"/>
              <a:t>I rest on his unchanging grace;</a:t>
            </a:r>
          </a:p>
          <a:p>
            <a:r>
              <a:rPr lang="en-US" sz="5400" dirty="0"/>
              <a:t>in </a:t>
            </a:r>
            <a:r>
              <a:rPr lang="en-US" sz="5400" dirty="0" err="1"/>
              <a:t>ev'ry</a:t>
            </a:r>
            <a:r>
              <a:rPr lang="en-US" sz="5400" dirty="0"/>
              <a:t> high and stormy gale</a:t>
            </a:r>
          </a:p>
          <a:p>
            <a:r>
              <a:rPr lang="en-US" sz="5400" dirty="0"/>
              <a:t>my anchor holds within the veil. </a:t>
            </a:r>
          </a:p>
          <a:p>
            <a:endParaRPr lang="en-US" sz="5400" dirty="0"/>
          </a:p>
          <a:p>
            <a:r>
              <a:rPr lang="en-US" sz="5400" dirty="0"/>
              <a:t> </a:t>
            </a:r>
            <a:r>
              <a:rPr lang="en-US" sz="5400" i="1" dirty="0"/>
              <a:t>Refrain; </a:t>
            </a:r>
            <a:r>
              <a:rPr lang="en-US" sz="5400" dirty="0"/>
              <a:t>On Christ, the solid rock, I stand;</a:t>
            </a:r>
          </a:p>
          <a:p>
            <a:r>
              <a:rPr lang="en-US" sz="5400" dirty="0"/>
              <a:t>all other ground is sinking sand.</a:t>
            </a:r>
          </a:p>
          <a:p>
            <a:endParaRPr lang="en-US" sz="5400" dirty="0"/>
          </a:p>
        </p:txBody>
      </p:sp>
    </p:spTree>
    <p:extLst>
      <p:ext uri="{BB962C8B-B14F-4D97-AF65-F5344CB8AC3E}">
        <p14:creationId xmlns:p14="http://schemas.microsoft.com/office/powerpoint/2010/main" val="3642461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8D855D-960D-4B6B-9C3A-18BC4F4EF19F}"/>
              </a:ext>
            </a:extLst>
          </p:cNvPr>
          <p:cNvSpPr txBox="1"/>
          <p:nvPr/>
        </p:nvSpPr>
        <p:spPr>
          <a:xfrm>
            <a:off x="503339" y="470070"/>
            <a:ext cx="11954312" cy="6186309"/>
          </a:xfrm>
          <a:prstGeom prst="rect">
            <a:avLst/>
          </a:prstGeom>
          <a:noFill/>
        </p:spPr>
        <p:txBody>
          <a:bodyPr wrap="square" rtlCol="0">
            <a:spAutoFit/>
          </a:bodyPr>
          <a:lstStyle/>
          <a:p>
            <a:r>
              <a:rPr lang="en-US" sz="5400" dirty="0"/>
              <a:t>3. His oath, his covenant, his blood</a:t>
            </a:r>
          </a:p>
          <a:p>
            <a:r>
              <a:rPr lang="en-US" sz="5400" dirty="0"/>
              <a:t>sustain me in the raging flood;</a:t>
            </a:r>
          </a:p>
          <a:p>
            <a:r>
              <a:rPr lang="en-US" sz="5400" dirty="0"/>
              <a:t>when all supports are washed away,</a:t>
            </a:r>
          </a:p>
          <a:p>
            <a:r>
              <a:rPr lang="en-US" sz="5400" dirty="0"/>
              <a:t>he then is all my hope and stay. </a:t>
            </a:r>
          </a:p>
          <a:p>
            <a:r>
              <a:rPr lang="en-US" sz="5400" dirty="0"/>
              <a:t>    </a:t>
            </a:r>
          </a:p>
          <a:p>
            <a:r>
              <a:rPr lang="en-US" sz="5400" i="1" dirty="0"/>
              <a:t>Refrain; </a:t>
            </a:r>
            <a:r>
              <a:rPr lang="en-US" sz="5400" dirty="0"/>
              <a:t>On Christ, the solid rock, I stand;</a:t>
            </a:r>
          </a:p>
          <a:p>
            <a:r>
              <a:rPr lang="en-US" sz="5400" dirty="0"/>
              <a:t>all other ground is sinking sand.</a:t>
            </a:r>
          </a:p>
          <a:p>
            <a:endParaRPr lang="en-US" dirty="0"/>
          </a:p>
        </p:txBody>
      </p:sp>
    </p:spTree>
    <p:extLst>
      <p:ext uri="{BB962C8B-B14F-4D97-AF65-F5344CB8AC3E}">
        <p14:creationId xmlns:p14="http://schemas.microsoft.com/office/powerpoint/2010/main" val="2432863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8D855D-960D-4B6B-9C3A-18BC4F4EF19F}"/>
              </a:ext>
            </a:extLst>
          </p:cNvPr>
          <p:cNvSpPr txBox="1"/>
          <p:nvPr/>
        </p:nvSpPr>
        <p:spPr>
          <a:xfrm>
            <a:off x="721454" y="474345"/>
            <a:ext cx="11585196" cy="5909310"/>
          </a:xfrm>
          <a:prstGeom prst="rect">
            <a:avLst/>
          </a:prstGeom>
          <a:noFill/>
        </p:spPr>
        <p:txBody>
          <a:bodyPr wrap="square" rtlCol="0">
            <a:spAutoFit/>
          </a:bodyPr>
          <a:lstStyle/>
          <a:p>
            <a:r>
              <a:rPr lang="en-US" sz="5400" dirty="0"/>
              <a:t>4. When he shall come with trumpet 	sound,</a:t>
            </a:r>
          </a:p>
          <a:p>
            <a:r>
              <a:rPr lang="en-US" sz="5400" dirty="0"/>
              <a:t>oh, may I then in him be found,</a:t>
            </a:r>
          </a:p>
          <a:p>
            <a:r>
              <a:rPr lang="en-US" sz="5400" dirty="0"/>
              <a:t>clothed in his righteousness alone,</a:t>
            </a:r>
          </a:p>
          <a:p>
            <a:r>
              <a:rPr lang="en-US" sz="5400" dirty="0"/>
              <a:t>redeemed to stand before the throne! </a:t>
            </a:r>
          </a:p>
          <a:p>
            <a:r>
              <a:rPr lang="en-US" sz="5400" i="1" dirty="0"/>
              <a:t>Refrain; </a:t>
            </a:r>
            <a:r>
              <a:rPr lang="en-US" sz="5400" dirty="0"/>
              <a:t>On Christ, the solid rock, I stand;</a:t>
            </a:r>
          </a:p>
          <a:p>
            <a:r>
              <a:rPr lang="en-US" sz="5400" dirty="0"/>
              <a:t>all other ground is sinking sand.</a:t>
            </a:r>
          </a:p>
        </p:txBody>
      </p:sp>
    </p:spTree>
    <p:extLst>
      <p:ext uri="{BB962C8B-B14F-4D97-AF65-F5344CB8AC3E}">
        <p14:creationId xmlns:p14="http://schemas.microsoft.com/office/powerpoint/2010/main" val="3899998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3415940" y="70019"/>
            <a:ext cx="5360122" cy="1015663"/>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000" b="0" i="1" u="sng" strike="noStrike" kern="1200" cap="none" spc="0" normalizeH="0" baseline="0" noProof="0" dirty="0">
                <a:ln>
                  <a:noFill/>
                </a:ln>
                <a:solidFill>
                  <a:prstClr val="black"/>
                </a:solidFill>
                <a:effectLst/>
                <a:uLnTx/>
                <a:uFillTx/>
                <a:latin typeface="Calibri" panose="020F0502020204030204"/>
                <a:ea typeface="+mn-ea"/>
                <a:cs typeface="+mn-cs"/>
              </a:rPr>
              <a:t>Apostles’ Creed</a:t>
            </a:r>
          </a:p>
        </p:txBody>
      </p:sp>
      <p:sp>
        <p:nvSpPr>
          <p:cNvPr id="8" name="TextBox 7">
            <a:extLst>
              <a:ext uri="{FF2B5EF4-FFF2-40B4-BE49-F238E27FC236}">
                <a16:creationId xmlns:a16="http://schemas.microsoft.com/office/drawing/2014/main" id="{0FD8C6F3-014F-410E-8009-1BA3C6901D6E}"/>
              </a:ext>
            </a:extLst>
          </p:cNvPr>
          <p:cNvSpPr txBox="1"/>
          <p:nvPr/>
        </p:nvSpPr>
        <p:spPr>
          <a:xfrm>
            <a:off x="480802" y="1194196"/>
            <a:ext cx="11471923" cy="535531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I believe in God, the Father almighty,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creator of heaven and earth.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I believe in Jesus Christ, God’s only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Son, our Lord, who was conceived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by the Holy Spirit, born of the virgin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Mary,	suffered under Pontius Pilate,</a:t>
            </a:r>
          </a:p>
        </p:txBody>
      </p:sp>
    </p:spTree>
    <p:extLst>
      <p:ext uri="{BB962C8B-B14F-4D97-AF65-F5344CB8AC3E}">
        <p14:creationId xmlns:p14="http://schemas.microsoft.com/office/powerpoint/2010/main" val="2707604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1152552" y="474345"/>
            <a:ext cx="10343579"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was crucified, died, and was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buried; he descended to the dead.*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On the third day he rose again;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he ascended into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he is seated at the right hand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Father, and he will come to judge the living and the dead.</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741040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1656186" y="474345"/>
            <a:ext cx="9341275" cy="59093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I believe in the Holy Spirit,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the holy catholic Church</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the communion of saints,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the forgiveness of sins,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the resurrection of the body,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and the life everlasting.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2984275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4335102" y="366173"/>
            <a:ext cx="3169458"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Prayers</a:t>
            </a:r>
          </a:p>
        </p:txBody>
      </p:sp>
      <p:sp>
        <p:nvSpPr>
          <p:cNvPr id="10" name="TextBox 9">
            <a:extLst>
              <a:ext uri="{FF2B5EF4-FFF2-40B4-BE49-F238E27FC236}">
                <a16:creationId xmlns:a16="http://schemas.microsoft.com/office/drawing/2014/main" id="{8F86941D-00C5-4CB5-9057-EDB74E122054}"/>
              </a:ext>
            </a:extLst>
          </p:cNvPr>
          <p:cNvSpPr txBox="1"/>
          <p:nvPr/>
        </p:nvSpPr>
        <p:spPr>
          <a:xfrm>
            <a:off x="1822007" y="2241859"/>
            <a:ext cx="9505994" cy="3416320"/>
          </a:xfrm>
          <a:prstGeom prst="rect">
            <a:avLst/>
          </a:prstGeom>
          <a:noFill/>
        </p:spPr>
        <p:txBody>
          <a:bodyPr wrap="square" rtlCol="0">
            <a:spAutoFit/>
          </a:bodyPr>
          <a:lstStyle/>
          <a:p>
            <a:pPr lvl="0">
              <a:defRPr/>
            </a:pPr>
            <a:r>
              <a:rPr lang="en-US" sz="5400" dirty="0"/>
              <a:t>In solidarity with all creation, we join our voice to the voice of the whole church and pray for the needs of the world.</a:t>
            </a:r>
            <a:endParaRPr kumimoji="0" lang="en-US" sz="16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2D95D71-C403-4D55-B3D4-1D6E63690B92}"/>
              </a:ext>
            </a:extLst>
          </p:cNvPr>
          <p:cNvSpPr txBox="1"/>
          <p:nvPr/>
        </p:nvSpPr>
        <p:spPr>
          <a:xfrm>
            <a:off x="863999" y="2241859"/>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Tree>
    <p:extLst>
      <p:ext uri="{BB962C8B-B14F-4D97-AF65-F5344CB8AC3E}">
        <p14:creationId xmlns:p14="http://schemas.microsoft.com/office/powerpoint/2010/main" val="191369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716BAAF-9BB0-4E98-921E-7AACBFD94147}"/>
              </a:ext>
            </a:extLst>
          </p:cNvPr>
          <p:cNvSpPr txBox="1"/>
          <p:nvPr/>
        </p:nvSpPr>
        <p:spPr>
          <a:xfrm>
            <a:off x="1048624" y="158189"/>
            <a:ext cx="10739095" cy="6617196"/>
          </a:xfrm>
          <a:prstGeom prst="rect">
            <a:avLst/>
          </a:prstGeom>
          <a:noFill/>
        </p:spPr>
        <p:txBody>
          <a:bodyPr wrap="square" rtlCol="0">
            <a:spAutoFit/>
          </a:bodyPr>
          <a:lstStyle/>
          <a:p>
            <a:pPr lvl="0">
              <a:defRPr/>
            </a:pPr>
            <a:r>
              <a:rPr lang="en-US" sz="5400" dirty="0">
                <a:solidFill>
                  <a:prstClr val="black"/>
                </a:solidFill>
              </a:rPr>
              <a:t>Baptized into Christ, let us confess 	our sin.    </a:t>
            </a:r>
            <a:r>
              <a:rPr lang="en-US" sz="5400" dirty="0">
                <a:solidFill>
                  <a:prstClr val="black"/>
                </a:solidFill>
                <a:latin typeface="Calibri" panose="020F0502020204030204"/>
              </a:rPr>
              <a:t>Merciful God,</a:t>
            </a:r>
          </a:p>
          <a:p>
            <a:pPr lvl="0">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5400" b="1" dirty="0"/>
              <a:t>you free us to love others,</a:t>
            </a:r>
            <a:r>
              <a:rPr lang="en-US" sz="5400" dirty="0"/>
              <a:t> </a:t>
            </a:r>
            <a:r>
              <a:rPr lang="en-US" sz="5400" b="1" dirty="0"/>
              <a:t>but we neglect our neighbors and follow our own way. You lead us by the Spirit of joy and peace,</a:t>
            </a:r>
            <a:r>
              <a:rPr lang="en-US" sz="5400" dirty="0"/>
              <a:t> </a:t>
            </a:r>
            <a:r>
              <a:rPr lang="en-US" sz="5400" b="1" dirty="0"/>
              <a:t>but we turn away from the abundant life you offer.</a:t>
            </a:r>
            <a:endParaRPr lang="en-US" sz="5400" dirty="0"/>
          </a:p>
          <a:p>
            <a:r>
              <a:rPr lang="en-US" dirty="0"/>
              <a:t> </a:t>
            </a:r>
          </a:p>
        </p:txBody>
      </p:sp>
      <p:sp>
        <p:nvSpPr>
          <p:cNvPr id="11" name="TextBox 10">
            <a:extLst>
              <a:ext uri="{FF2B5EF4-FFF2-40B4-BE49-F238E27FC236}">
                <a16:creationId xmlns:a16="http://schemas.microsoft.com/office/drawing/2014/main" id="{FB60C471-B930-406B-9EE1-0A9280043851}"/>
              </a:ext>
            </a:extLst>
          </p:cNvPr>
          <p:cNvSpPr txBox="1"/>
          <p:nvPr/>
        </p:nvSpPr>
        <p:spPr>
          <a:xfrm>
            <a:off x="398671" y="2230236"/>
            <a:ext cx="73930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2" name="TextBox 11">
            <a:extLst>
              <a:ext uri="{FF2B5EF4-FFF2-40B4-BE49-F238E27FC236}">
                <a16:creationId xmlns:a16="http://schemas.microsoft.com/office/drawing/2014/main" id="{D35FA3BA-F096-4BE3-AF10-4EA76DAA96E0}"/>
              </a:ext>
            </a:extLst>
          </p:cNvPr>
          <p:cNvSpPr txBox="1"/>
          <p:nvPr/>
        </p:nvSpPr>
        <p:spPr>
          <a:xfrm>
            <a:off x="404281" y="123685"/>
            <a:ext cx="72808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Tree>
    <p:extLst>
      <p:ext uri="{BB962C8B-B14F-4D97-AF65-F5344CB8AC3E}">
        <p14:creationId xmlns:p14="http://schemas.microsoft.com/office/powerpoint/2010/main" val="2988609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2BFAEBB-9482-4D4B-A1B3-1780B6C0B97C}"/>
              </a:ext>
            </a:extLst>
          </p:cNvPr>
          <p:cNvSpPr txBox="1"/>
          <p:nvPr/>
        </p:nvSpPr>
        <p:spPr>
          <a:xfrm>
            <a:off x="449550" y="1187934"/>
            <a:ext cx="11494236"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Calibri" panose="020F0502020204030204"/>
                <a:ea typeface="+mn-ea"/>
                <a:cs typeface="+mn-cs"/>
              </a:rPr>
              <a:t>Prayer Response (each portion of the prayers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Calibri" panose="020F0502020204030204"/>
                <a:ea typeface="+mn-ea"/>
                <a:cs typeface="+mn-cs"/>
              </a:rPr>
              <a:t>end with these words):</a:t>
            </a:r>
            <a:endParaRPr kumimoji="0" lang="en-US" sz="4800" b="0" i="1"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10413F8-269D-44A5-8ED4-C89F091BE3E6}"/>
              </a:ext>
            </a:extLst>
          </p:cNvPr>
          <p:cNvSpPr txBox="1"/>
          <p:nvPr/>
        </p:nvSpPr>
        <p:spPr>
          <a:xfrm>
            <a:off x="3518605" y="3576554"/>
            <a:ext cx="549671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 God of grace,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hear our prayer.</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037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2424906" y="23853"/>
            <a:ext cx="7342203"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The Peace is Shared</a:t>
            </a:r>
          </a:p>
        </p:txBody>
      </p:sp>
      <p:sp>
        <p:nvSpPr>
          <p:cNvPr id="9" name="TextBox 8">
            <a:extLst>
              <a:ext uri="{FF2B5EF4-FFF2-40B4-BE49-F238E27FC236}">
                <a16:creationId xmlns:a16="http://schemas.microsoft.com/office/drawing/2014/main" id="{20608AD2-101D-46BB-8E82-5F9D65566E7B}"/>
              </a:ext>
            </a:extLst>
          </p:cNvPr>
          <p:cNvSpPr txBox="1"/>
          <p:nvPr/>
        </p:nvSpPr>
        <p:spPr>
          <a:xfrm>
            <a:off x="1560873" y="1159901"/>
            <a:ext cx="1005673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As Christ welcomed everyone,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let us open our hearts and lives and be like Christ to everyone we meet. The peace of the Lord be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And a</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lso</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with you.</a:t>
            </a:r>
          </a:p>
        </p:txBody>
      </p:sp>
      <p:sp>
        <p:nvSpPr>
          <p:cNvPr id="11" name="TextBox 10">
            <a:extLst>
              <a:ext uri="{FF2B5EF4-FFF2-40B4-BE49-F238E27FC236}">
                <a16:creationId xmlns:a16="http://schemas.microsoft.com/office/drawing/2014/main" id="{C3B858B3-B563-4607-A312-A272BD489DFD}"/>
              </a:ext>
            </a:extLst>
          </p:cNvPr>
          <p:cNvSpPr txBox="1"/>
          <p:nvPr/>
        </p:nvSpPr>
        <p:spPr>
          <a:xfrm>
            <a:off x="952309" y="1159901"/>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3" name="TextBox 12">
            <a:extLst>
              <a:ext uri="{FF2B5EF4-FFF2-40B4-BE49-F238E27FC236}">
                <a16:creationId xmlns:a16="http://schemas.microsoft.com/office/drawing/2014/main" id="{E4D4EB4E-421A-4249-9BBD-E02C27CD45B8}"/>
              </a:ext>
            </a:extLst>
          </p:cNvPr>
          <p:cNvSpPr txBox="1"/>
          <p:nvPr/>
        </p:nvSpPr>
        <p:spPr>
          <a:xfrm>
            <a:off x="926431" y="5455045"/>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40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4466877" y="-22313"/>
            <a:ext cx="3258264" cy="120032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1" u="sng" strike="noStrike" kern="1200" cap="none" spc="0" normalizeH="0" baseline="0" noProof="0" dirty="0">
                <a:ln>
                  <a:noFill/>
                </a:ln>
                <a:solidFill>
                  <a:prstClr val="black"/>
                </a:solidFill>
                <a:effectLst/>
                <a:uLnTx/>
                <a:uFillTx/>
                <a:latin typeface="Calibri" panose="020F0502020204030204"/>
                <a:ea typeface="+mn-ea"/>
                <a:cs typeface="+mn-cs"/>
              </a:rPr>
              <a:t>Offering</a:t>
            </a:r>
          </a:p>
        </p:txBody>
      </p:sp>
      <p:sp>
        <p:nvSpPr>
          <p:cNvPr id="12" name="TextBox 11">
            <a:extLst>
              <a:ext uri="{FF2B5EF4-FFF2-40B4-BE49-F238E27FC236}">
                <a16:creationId xmlns:a16="http://schemas.microsoft.com/office/drawing/2014/main" id="{B2C6B560-26BC-4E04-9992-8C10AEB3FD07}"/>
              </a:ext>
            </a:extLst>
          </p:cNvPr>
          <p:cNvSpPr txBox="1"/>
          <p:nvPr/>
        </p:nvSpPr>
        <p:spPr>
          <a:xfrm>
            <a:off x="283309" y="1292809"/>
            <a:ext cx="7615686"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An offering is gathered for the mission of the church, including care of those in need. Online donations can be made at: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AE89446-DE6F-4F05-8708-70BBDCF80365}"/>
              </a:ext>
            </a:extLst>
          </p:cNvPr>
          <p:cNvSpPr txBox="1"/>
          <p:nvPr/>
        </p:nvSpPr>
        <p:spPr>
          <a:xfrm>
            <a:off x="1582473" y="5531592"/>
            <a:ext cx="902705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rPr>
              <a:t>www.helenastjohns.org/donate</a:t>
            </a:r>
            <a:endParaRPr kumimoji="0" lang="en-US" sz="5400" b="1" i="1" u="sng"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D21C6EE2-6812-4F13-96AB-84F605159071}"/>
              </a:ext>
            </a:extLst>
          </p:cNvPr>
          <p:cNvGrpSpPr/>
          <p:nvPr/>
        </p:nvGrpSpPr>
        <p:grpSpPr>
          <a:xfrm>
            <a:off x="7925776" y="1267298"/>
            <a:ext cx="4151767" cy="4181529"/>
            <a:chOff x="7925776" y="1267298"/>
            <a:chExt cx="4151767" cy="4181529"/>
          </a:xfrm>
        </p:grpSpPr>
        <p:pic>
          <p:nvPicPr>
            <p:cNvPr id="11" name="Picture 10">
              <a:extLst>
                <a:ext uri="{FF2B5EF4-FFF2-40B4-BE49-F238E27FC236}">
                  <a16:creationId xmlns:a16="http://schemas.microsoft.com/office/drawing/2014/main" id="{8AFDBF31-D89A-4304-9F80-E5AED34A475C}"/>
                </a:ext>
              </a:extLst>
            </p:cNvPr>
            <p:cNvPicPr>
              <a:picLocks noChangeAspect="1"/>
            </p:cNvPicPr>
            <p:nvPr/>
          </p:nvPicPr>
          <p:blipFill rotWithShape="1">
            <a:blip r:embed="rId2">
              <a:extLst>
                <a:ext uri="{28A0092B-C50C-407E-A947-70E740481C1C}">
                  <a14:useLocalDpi xmlns:a14="http://schemas.microsoft.com/office/drawing/2010/main" val="0"/>
                </a:ext>
              </a:extLst>
            </a:blip>
            <a:srcRect l="7795" t="7363" r="8044" b="7873"/>
            <a:stretch/>
          </p:blipFill>
          <p:spPr>
            <a:xfrm>
              <a:off x="7925776" y="1267298"/>
              <a:ext cx="4151767" cy="4181529"/>
            </a:xfrm>
            <a:prstGeom prst="rect">
              <a:avLst/>
            </a:prstGeom>
          </p:spPr>
        </p:pic>
        <p:sp>
          <p:nvSpPr>
            <p:cNvPr id="2" name="Rectangle 1">
              <a:extLst>
                <a:ext uri="{FF2B5EF4-FFF2-40B4-BE49-F238E27FC236}">
                  <a16:creationId xmlns:a16="http://schemas.microsoft.com/office/drawing/2014/main" id="{633FE017-AA43-4AB7-9521-E0215E82EBD5}"/>
                </a:ext>
              </a:extLst>
            </p:cNvPr>
            <p:cNvSpPr/>
            <p:nvPr/>
          </p:nvSpPr>
          <p:spPr>
            <a:xfrm>
              <a:off x="9527206" y="2799275"/>
              <a:ext cx="948905" cy="110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Luther rose - Wikipedia">
              <a:extLst>
                <a:ext uri="{FF2B5EF4-FFF2-40B4-BE49-F238E27FC236}">
                  <a16:creationId xmlns:a16="http://schemas.microsoft.com/office/drawing/2014/main" id="{C08AFF3A-0E14-4CF7-86E8-34CF3D790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084" y="2883609"/>
              <a:ext cx="948905" cy="9489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3699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3953334" y="3960404"/>
            <a:ext cx="5668838" cy="1754326"/>
          </a:xfrm>
          <a:prstGeom prst="rect">
            <a:avLst/>
          </a:prstGeom>
          <a:noFill/>
        </p:spPr>
        <p:txBody>
          <a:bodyPr wrap="square" rtlCol="0">
            <a:spAutoFit/>
          </a:bodyPr>
          <a:lstStyle/>
          <a:p>
            <a:pPr lvl="0">
              <a:defRPr/>
            </a:pPr>
            <a:r>
              <a:rPr lang="en-US" sz="5400" b="1" dirty="0">
                <a:solidFill>
                  <a:prstClr val="black"/>
                </a:solidFill>
              </a:rPr>
              <a:t>Angela Conley</a:t>
            </a:r>
          </a:p>
          <a:p>
            <a:pPr lvl="0">
              <a:defRPr/>
            </a:pPr>
            <a:r>
              <a:rPr lang="en-US" sz="5400" b="1" dirty="0">
                <a:solidFill>
                  <a:prstClr val="black"/>
                </a:solidFill>
              </a:rPr>
              <a:t>mezzo-soprano</a:t>
            </a:r>
          </a:p>
        </p:txBody>
      </p:sp>
      <p:sp>
        <p:nvSpPr>
          <p:cNvPr id="5" name="TextBox 4">
            <a:extLst>
              <a:ext uri="{FF2B5EF4-FFF2-40B4-BE49-F238E27FC236}">
                <a16:creationId xmlns:a16="http://schemas.microsoft.com/office/drawing/2014/main" id="{8A6B2C0E-D017-4A79-9E8A-B011B0C6F505}"/>
              </a:ext>
            </a:extLst>
          </p:cNvPr>
          <p:cNvSpPr txBox="1"/>
          <p:nvPr/>
        </p:nvSpPr>
        <p:spPr>
          <a:xfrm>
            <a:off x="2629106" y="1143270"/>
            <a:ext cx="6748129" cy="1846659"/>
          </a:xfrm>
          <a:prstGeom prst="rect">
            <a:avLst/>
          </a:prstGeom>
          <a:noFill/>
        </p:spPr>
        <p:txBody>
          <a:bodyPr wrap="none" rtlCol="0" anchor="ctr">
            <a:spAutoFit/>
          </a:bodyPr>
          <a:lstStyle/>
          <a:p>
            <a:pPr lvl="0" algn="ctr">
              <a:defRPr/>
            </a:pPr>
            <a:r>
              <a:rPr kumimoji="0" lang="en-US" sz="6000" b="0" i="1"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6000" i="1" u="sng" dirty="0">
                <a:solidFill>
                  <a:prstClr val="black"/>
                </a:solidFill>
              </a:rPr>
              <a:t>OFERTORY HYMN</a:t>
            </a:r>
            <a:endParaRPr kumimoji="0" lang="en-US" sz="6000" b="0" i="1"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“I Will Sing New Songs”</a:t>
            </a:r>
          </a:p>
        </p:txBody>
      </p:sp>
      <p:pic>
        <p:nvPicPr>
          <p:cNvPr id="9" name="Picture 8">
            <a:extLst>
              <a:ext uri="{FF2B5EF4-FFF2-40B4-BE49-F238E27FC236}">
                <a16:creationId xmlns:a16="http://schemas.microsoft.com/office/drawing/2014/main" id="{18DF4380-BAB3-4E28-A7F5-17E3D440AB49}"/>
              </a:ext>
            </a:extLst>
          </p:cNvPr>
          <p:cNvPicPr>
            <a:picLocks noChangeAspect="1"/>
          </p:cNvPicPr>
          <p:nvPr/>
        </p:nvPicPr>
        <p:blipFill>
          <a:blip r:embed="rId2"/>
          <a:stretch>
            <a:fillRect/>
          </a:stretch>
        </p:blipFill>
        <p:spPr>
          <a:xfrm>
            <a:off x="205577" y="121003"/>
            <a:ext cx="1203773" cy="1212611"/>
          </a:xfrm>
          <a:prstGeom prst="rect">
            <a:avLst/>
          </a:prstGeom>
        </p:spPr>
      </p:pic>
    </p:spTree>
    <p:extLst>
      <p:ext uri="{BB962C8B-B14F-4D97-AF65-F5344CB8AC3E}">
        <p14:creationId xmlns:p14="http://schemas.microsoft.com/office/powerpoint/2010/main" val="139260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3013713" y="-18038"/>
            <a:ext cx="6164573"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Offertory Prayer</a:t>
            </a:r>
          </a:p>
        </p:txBody>
      </p:sp>
      <p:sp>
        <p:nvSpPr>
          <p:cNvPr id="9" name="TextBox 8">
            <a:extLst>
              <a:ext uri="{FF2B5EF4-FFF2-40B4-BE49-F238E27FC236}">
                <a16:creationId xmlns:a16="http://schemas.microsoft.com/office/drawing/2014/main" id="{20608AD2-101D-46BB-8E82-5F9D65566E7B}"/>
              </a:ext>
            </a:extLst>
          </p:cNvPr>
          <p:cNvSpPr txBox="1"/>
          <p:nvPr/>
        </p:nvSpPr>
        <p:spPr>
          <a:xfrm>
            <a:off x="1988869" y="1767006"/>
            <a:ext cx="9436975" cy="4154984"/>
          </a:xfrm>
          <a:prstGeom prst="rect">
            <a:avLst/>
          </a:prstGeom>
          <a:noFill/>
        </p:spPr>
        <p:txBody>
          <a:bodyPr wrap="square" rtlCol="0">
            <a:spAutoFit/>
          </a:bodyPr>
          <a:lstStyle/>
          <a:p>
            <a:pPr lvl="0">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Let us pray. </a:t>
            </a:r>
            <a:r>
              <a:rPr lang="en-US" sz="5400" dirty="0">
                <a:solidFill>
                  <a:prstClr val="black"/>
                </a:solidFill>
              </a:rPr>
              <a:t>Creator God</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lvl="0">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hangingPunct="0"/>
            <a:r>
              <a:rPr lang="en-US" sz="4800" b="1" dirty="0"/>
              <a:t>in your wisdom you bring forth all that is good and the harvest is plentiful. </a:t>
            </a:r>
            <a:endParaRPr lang="en-US" sz="4800" dirty="0"/>
          </a:p>
        </p:txBody>
      </p:sp>
      <p:sp>
        <p:nvSpPr>
          <p:cNvPr id="10" name="TextBox 9">
            <a:extLst>
              <a:ext uri="{FF2B5EF4-FFF2-40B4-BE49-F238E27FC236}">
                <a16:creationId xmlns:a16="http://schemas.microsoft.com/office/drawing/2014/main" id="{F70D8DBC-CDCA-48AA-8A32-5890FC4BE512}"/>
              </a:ext>
            </a:extLst>
          </p:cNvPr>
          <p:cNvSpPr txBox="1"/>
          <p:nvPr/>
        </p:nvSpPr>
        <p:spPr>
          <a:xfrm>
            <a:off x="1199698" y="3546288"/>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1" name="TextBox 10">
            <a:extLst>
              <a:ext uri="{FF2B5EF4-FFF2-40B4-BE49-F238E27FC236}">
                <a16:creationId xmlns:a16="http://schemas.microsoft.com/office/drawing/2014/main" id="{C3B858B3-B563-4607-A312-A272BD489DFD}"/>
              </a:ext>
            </a:extLst>
          </p:cNvPr>
          <p:cNvSpPr txBox="1"/>
          <p:nvPr/>
        </p:nvSpPr>
        <p:spPr>
          <a:xfrm>
            <a:off x="1215200" y="1767006"/>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Tree>
    <p:extLst>
      <p:ext uri="{BB962C8B-B14F-4D97-AF65-F5344CB8AC3E}">
        <p14:creationId xmlns:p14="http://schemas.microsoft.com/office/powerpoint/2010/main" val="3030460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608AD2-101D-46BB-8E82-5F9D65566E7B}"/>
              </a:ext>
            </a:extLst>
          </p:cNvPr>
          <p:cNvSpPr txBox="1"/>
          <p:nvPr/>
        </p:nvSpPr>
        <p:spPr>
          <a:xfrm>
            <a:off x="1034355" y="245715"/>
            <a:ext cx="10340411" cy="5909310"/>
          </a:xfrm>
          <a:prstGeom prst="rect">
            <a:avLst/>
          </a:prstGeom>
          <a:noFill/>
        </p:spPr>
        <p:txBody>
          <a:bodyPr wrap="square" rtlCol="0">
            <a:spAutoFit/>
          </a:bodyPr>
          <a:lstStyle/>
          <a:p>
            <a:pPr lvl="0">
              <a:defRPr/>
            </a:pPr>
            <a:r>
              <a:rPr lang="en-US" sz="5400" b="1" dirty="0"/>
              <a:t> Strengthen us at your table with these gifts of the earth and our labor, that we may work for the good of all, through Jesus Christ, Our Savior.</a:t>
            </a:r>
          </a:p>
          <a:p>
            <a:pPr lvl="0">
              <a:defRPr/>
            </a:pPr>
            <a:r>
              <a:rPr lang="en-US" sz="5400" b="1" dirty="0"/>
              <a:t>                                                                                                  Amen. </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971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1759636" y="23853"/>
            <a:ext cx="8672759"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The Great Thanksgiving</a:t>
            </a:r>
          </a:p>
        </p:txBody>
      </p:sp>
      <p:sp>
        <p:nvSpPr>
          <p:cNvPr id="9" name="TextBox 8">
            <a:extLst>
              <a:ext uri="{FF2B5EF4-FFF2-40B4-BE49-F238E27FC236}">
                <a16:creationId xmlns:a16="http://schemas.microsoft.com/office/drawing/2014/main" id="{20608AD2-101D-46BB-8E82-5F9D65566E7B}"/>
              </a:ext>
            </a:extLst>
          </p:cNvPr>
          <p:cNvSpPr txBox="1"/>
          <p:nvPr/>
        </p:nvSpPr>
        <p:spPr>
          <a:xfrm>
            <a:off x="828804" y="1260139"/>
            <a:ext cx="11515595"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The Lord be with you.</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And also with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Lift up your hearts.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We lift them to the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Let us give thanks to the Lord our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It is right to give our thanks and praise.</a:t>
            </a:r>
          </a:p>
        </p:txBody>
      </p:sp>
      <p:sp>
        <p:nvSpPr>
          <p:cNvPr id="10" name="TextBox 9">
            <a:extLst>
              <a:ext uri="{FF2B5EF4-FFF2-40B4-BE49-F238E27FC236}">
                <a16:creationId xmlns:a16="http://schemas.microsoft.com/office/drawing/2014/main" id="{F70D8DBC-CDCA-48AA-8A32-5890FC4BE512}"/>
              </a:ext>
            </a:extLst>
          </p:cNvPr>
          <p:cNvSpPr txBox="1"/>
          <p:nvPr/>
        </p:nvSpPr>
        <p:spPr>
          <a:xfrm>
            <a:off x="89646" y="2073018"/>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1" name="TextBox 10">
            <a:extLst>
              <a:ext uri="{FF2B5EF4-FFF2-40B4-BE49-F238E27FC236}">
                <a16:creationId xmlns:a16="http://schemas.microsoft.com/office/drawing/2014/main" id="{C3B858B3-B563-4607-A312-A272BD489DFD}"/>
              </a:ext>
            </a:extLst>
          </p:cNvPr>
          <p:cNvSpPr txBox="1"/>
          <p:nvPr/>
        </p:nvSpPr>
        <p:spPr>
          <a:xfrm>
            <a:off x="89647" y="1272260"/>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2" name="TextBox 11">
            <a:extLst>
              <a:ext uri="{FF2B5EF4-FFF2-40B4-BE49-F238E27FC236}">
                <a16:creationId xmlns:a16="http://schemas.microsoft.com/office/drawing/2014/main" id="{208B77AB-AC00-4B9A-B0F2-3307F324A9E3}"/>
              </a:ext>
            </a:extLst>
          </p:cNvPr>
          <p:cNvSpPr txBox="1"/>
          <p:nvPr/>
        </p:nvSpPr>
        <p:spPr>
          <a:xfrm>
            <a:off x="124760" y="4536834"/>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3" name="TextBox 12">
            <a:extLst>
              <a:ext uri="{FF2B5EF4-FFF2-40B4-BE49-F238E27FC236}">
                <a16:creationId xmlns:a16="http://schemas.microsoft.com/office/drawing/2014/main" id="{266BB78F-3DD4-4020-AA95-68D11B89A0AB}"/>
              </a:ext>
            </a:extLst>
          </p:cNvPr>
          <p:cNvSpPr txBox="1"/>
          <p:nvPr/>
        </p:nvSpPr>
        <p:spPr>
          <a:xfrm>
            <a:off x="122826" y="2935319"/>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4" name="TextBox 13">
            <a:extLst>
              <a:ext uri="{FF2B5EF4-FFF2-40B4-BE49-F238E27FC236}">
                <a16:creationId xmlns:a16="http://schemas.microsoft.com/office/drawing/2014/main" id="{EADE7A5A-DEA7-4025-840B-C937F091B7BC}"/>
              </a:ext>
            </a:extLst>
          </p:cNvPr>
          <p:cNvSpPr txBox="1"/>
          <p:nvPr/>
        </p:nvSpPr>
        <p:spPr>
          <a:xfrm>
            <a:off x="88440" y="3728813"/>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5" name="TextBox 14">
            <a:extLst>
              <a:ext uri="{FF2B5EF4-FFF2-40B4-BE49-F238E27FC236}">
                <a16:creationId xmlns:a16="http://schemas.microsoft.com/office/drawing/2014/main" id="{398CF8D4-A183-4BC8-96BF-9DA09C6664DF}"/>
              </a:ext>
            </a:extLst>
          </p:cNvPr>
          <p:cNvSpPr txBox="1"/>
          <p:nvPr/>
        </p:nvSpPr>
        <p:spPr>
          <a:xfrm>
            <a:off x="86113" y="5384608"/>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Tree>
    <p:extLst>
      <p:ext uri="{BB962C8B-B14F-4D97-AF65-F5344CB8AC3E}">
        <p14:creationId xmlns:p14="http://schemas.microsoft.com/office/powerpoint/2010/main" val="3165399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608AD2-101D-46BB-8E82-5F9D65566E7B}"/>
              </a:ext>
            </a:extLst>
          </p:cNvPr>
          <p:cNvSpPr txBox="1"/>
          <p:nvPr/>
        </p:nvSpPr>
        <p:spPr>
          <a:xfrm>
            <a:off x="1495411" y="1160540"/>
            <a:ext cx="10026377" cy="5078313"/>
          </a:xfrm>
          <a:prstGeom prst="rect">
            <a:avLst/>
          </a:prstGeom>
          <a:noFill/>
        </p:spPr>
        <p:txBody>
          <a:bodyPr wrap="square" rtlCol="0">
            <a:spAutoFit/>
          </a:bodyPr>
          <a:lstStyle/>
          <a:p>
            <a:pPr lvl="0">
              <a:defRPr/>
            </a:pPr>
            <a:r>
              <a:rPr lang="en-US" sz="5400" dirty="0">
                <a:solidFill>
                  <a:prstClr val="black"/>
                </a:solidFill>
              </a:rPr>
              <a:t>Holy, mighty and merciful God, in great love you sent Jesus your Son, who reached out to heal the sick and suffering, who preached good news to the poor, and who, on the cross, opened his arms to all.</a:t>
            </a:r>
          </a:p>
        </p:txBody>
      </p:sp>
      <p:sp>
        <p:nvSpPr>
          <p:cNvPr id="11" name="TextBox 10">
            <a:extLst>
              <a:ext uri="{FF2B5EF4-FFF2-40B4-BE49-F238E27FC236}">
                <a16:creationId xmlns:a16="http://schemas.microsoft.com/office/drawing/2014/main" id="{C3B858B3-B563-4607-A312-A272BD489DFD}"/>
              </a:ext>
            </a:extLst>
          </p:cNvPr>
          <p:cNvSpPr txBox="1"/>
          <p:nvPr/>
        </p:nvSpPr>
        <p:spPr>
          <a:xfrm>
            <a:off x="670212" y="1160540"/>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2" name="TextBox 11">
            <a:extLst>
              <a:ext uri="{FF2B5EF4-FFF2-40B4-BE49-F238E27FC236}">
                <a16:creationId xmlns:a16="http://schemas.microsoft.com/office/drawing/2014/main" id="{82737692-D8F0-489D-8450-D47625A43165}"/>
              </a:ext>
            </a:extLst>
          </p:cNvPr>
          <p:cNvSpPr txBox="1"/>
          <p:nvPr/>
        </p:nvSpPr>
        <p:spPr>
          <a:xfrm>
            <a:off x="2398406" y="-71033"/>
            <a:ext cx="7395230"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Words of Institution</a:t>
            </a:r>
          </a:p>
        </p:txBody>
      </p:sp>
    </p:spTree>
    <p:extLst>
      <p:ext uri="{BB962C8B-B14F-4D97-AF65-F5344CB8AC3E}">
        <p14:creationId xmlns:p14="http://schemas.microsoft.com/office/powerpoint/2010/main" val="2104186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608AD2-101D-46BB-8E82-5F9D65566E7B}"/>
              </a:ext>
            </a:extLst>
          </p:cNvPr>
          <p:cNvSpPr txBox="1"/>
          <p:nvPr/>
        </p:nvSpPr>
        <p:spPr>
          <a:xfrm>
            <a:off x="1249960" y="822407"/>
            <a:ext cx="10461071" cy="5078313"/>
          </a:xfrm>
          <a:prstGeom prst="rect">
            <a:avLst/>
          </a:prstGeom>
          <a:noFill/>
        </p:spPr>
        <p:txBody>
          <a:bodyPr wrap="square" rtlCol="0">
            <a:spAutoFit/>
          </a:bodyPr>
          <a:lstStyle/>
          <a:p>
            <a:pPr lvl="0">
              <a:defRPr/>
            </a:pPr>
            <a:r>
              <a:rPr lang="en-US" sz="5400" dirty="0">
                <a:solidFill>
                  <a:prstClr val="black"/>
                </a:solidFill>
              </a:rPr>
              <a:t>In the night in which he was betrayed, our Lord Jesus took bread and gave thanks; broke it, and gave it to his disciples, saying: Take and eat; this is my body, given for you.  </a:t>
            </a:r>
          </a:p>
          <a:p>
            <a:pPr lvl="0">
              <a:defRPr/>
            </a:pPr>
            <a:r>
              <a:rPr lang="en-US" sz="5400" dirty="0">
                <a:solidFill>
                  <a:prstClr val="black"/>
                </a:solidFill>
              </a:rPr>
              <a:t>Do this for the remembrance of me.</a:t>
            </a:r>
          </a:p>
        </p:txBody>
      </p:sp>
    </p:spTree>
    <p:extLst>
      <p:ext uri="{BB962C8B-B14F-4D97-AF65-F5344CB8AC3E}">
        <p14:creationId xmlns:p14="http://schemas.microsoft.com/office/powerpoint/2010/main" val="3497032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608AD2-101D-46BB-8E82-5F9D65566E7B}"/>
              </a:ext>
            </a:extLst>
          </p:cNvPr>
          <p:cNvSpPr txBox="1"/>
          <p:nvPr/>
        </p:nvSpPr>
        <p:spPr>
          <a:xfrm>
            <a:off x="1065402" y="537181"/>
            <a:ext cx="10461071" cy="5909310"/>
          </a:xfrm>
          <a:prstGeom prst="rect">
            <a:avLst/>
          </a:prstGeom>
          <a:noFill/>
        </p:spPr>
        <p:txBody>
          <a:bodyPr wrap="square" rtlCol="0">
            <a:spAutoFit/>
          </a:bodyPr>
          <a:lstStyle/>
          <a:p>
            <a:pPr lvl="0">
              <a:defRPr/>
            </a:pPr>
            <a:r>
              <a:rPr lang="en-US" sz="5400" dirty="0">
                <a:solidFill>
                  <a:prstClr val="black"/>
                </a:solidFill>
              </a:rPr>
              <a:t>Again, after supper, he took the cup, gave thanks, and gave it for all to drink, saying: This cup is the new covenant in my blood, shed for you and for all people for the forgiveness 	of sin.  </a:t>
            </a:r>
          </a:p>
          <a:p>
            <a:pPr lvl="0">
              <a:defRPr/>
            </a:pPr>
            <a:r>
              <a:rPr lang="en-US" sz="5400" dirty="0">
                <a:solidFill>
                  <a:prstClr val="black"/>
                </a:solidFill>
              </a:rPr>
              <a:t>Do this for the remembrance of me.</a:t>
            </a:r>
          </a:p>
        </p:txBody>
      </p:sp>
    </p:spTree>
    <p:extLst>
      <p:ext uri="{BB962C8B-B14F-4D97-AF65-F5344CB8AC3E}">
        <p14:creationId xmlns:p14="http://schemas.microsoft.com/office/powerpoint/2010/main" val="228232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716BAAF-9BB0-4E98-921E-7AACBFD94147}"/>
              </a:ext>
            </a:extLst>
          </p:cNvPr>
          <p:cNvSpPr txBox="1"/>
          <p:nvPr/>
        </p:nvSpPr>
        <p:spPr>
          <a:xfrm>
            <a:off x="1079219" y="111454"/>
            <a:ext cx="10369458" cy="7017306"/>
          </a:xfrm>
          <a:prstGeom prst="rect">
            <a:avLst/>
          </a:prstGeom>
          <a:noFill/>
        </p:spPr>
        <p:txBody>
          <a:bodyPr wrap="square" rtlCol="0">
            <a:spAutoFit/>
          </a:bodyPr>
          <a:lstStyle/>
          <a:p>
            <a:r>
              <a:rPr lang="en-US" sz="5400" b="1" dirty="0"/>
              <a:t>You surround us with patience, kindness,</a:t>
            </a:r>
            <a:r>
              <a:rPr lang="en-US" sz="5400" dirty="0"/>
              <a:t> </a:t>
            </a:r>
            <a:r>
              <a:rPr lang="en-US" sz="5400" b="1" dirty="0"/>
              <a:t>and generosity,</a:t>
            </a:r>
            <a:endParaRPr lang="en-US" sz="5400" dirty="0"/>
          </a:p>
          <a:p>
            <a:r>
              <a:rPr lang="en-US" sz="5400" b="1" dirty="0"/>
              <a:t>but we grow weary in doing what is right.</a:t>
            </a:r>
            <a:r>
              <a:rPr lang="en-US" sz="5400" dirty="0"/>
              <a:t>  </a:t>
            </a:r>
            <a:r>
              <a:rPr lang="en-US" sz="5400" b="1" dirty="0"/>
              <a:t>In your mercy, forgive us.</a:t>
            </a:r>
            <a:endParaRPr lang="en-US" sz="5400" dirty="0"/>
          </a:p>
          <a:p>
            <a:r>
              <a:rPr lang="en-US" sz="5400" b="1" dirty="0"/>
              <a:t>Do not give up on us.</a:t>
            </a:r>
            <a:r>
              <a:rPr lang="en-US" sz="5400" dirty="0"/>
              <a:t>  </a:t>
            </a:r>
            <a:r>
              <a:rPr lang="en-US" sz="5400" b="1" dirty="0"/>
              <a:t>Heal us, break our bonds,</a:t>
            </a:r>
            <a:r>
              <a:rPr lang="en-US" sz="5400" dirty="0"/>
              <a:t> </a:t>
            </a:r>
            <a:r>
              <a:rPr lang="en-US" sz="5400" b="1" dirty="0"/>
              <a:t>and show us the path of life.</a:t>
            </a:r>
            <a:endParaRPr lang="en-US" sz="5400" dirty="0"/>
          </a:p>
          <a:p>
            <a:r>
              <a:rPr lang="en-US" sz="5400" b="1" dirty="0"/>
              <a:t>	Amen.</a:t>
            </a:r>
            <a:endParaRPr lang="en-US" sz="5400" dirty="0"/>
          </a:p>
          <a:p>
            <a:endParaRPr lang="en-US" dirty="0"/>
          </a:p>
        </p:txBody>
      </p:sp>
    </p:spTree>
    <p:extLst>
      <p:ext uri="{BB962C8B-B14F-4D97-AF65-F5344CB8AC3E}">
        <p14:creationId xmlns:p14="http://schemas.microsoft.com/office/powerpoint/2010/main" val="35519116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608AD2-101D-46BB-8E82-5F9D65566E7B}"/>
              </a:ext>
            </a:extLst>
          </p:cNvPr>
          <p:cNvSpPr txBox="1"/>
          <p:nvPr/>
        </p:nvSpPr>
        <p:spPr>
          <a:xfrm>
            <a:off x="1065402" y="537181"/>
            <a:ext cx="10461071" cy="5909310"/>
          </a:xfrm>
          <a:prstGeom prst="rect">
            <a:avLst/>
          </a:prstGeom>
          <a:noFill/>
        </p:spPr>
        <p:txBody>
          <a:bodyPr wrap="square" rtlCol="0">
            <a:spAutoFit/>
          </a:bodyPr>
          <a:lstStyle/>
          <a:p>
            <a:pPr lvl="0">
              <a:defRPr/>
            </a:pPr>
            <a:r>
              <a:rPr lang="en-US" sz="5400" dirty="0">
                <a:solidFill>
                  <a:prstClr val="black"/>
                </a:solidFill>
              </a:rPr>
              <a:t>Pour out upon us the spirit of your love, O Lord, and unite the will of all who share this heavenly food, the body and blood of Jesus Christ, our Lord: to whom, with you and the Holy Spirit, be all honor and glory, now and forever.  </a:t>
            </a:r>
            <a:r>
              <a:rPr lang="en-US" sz="5400" b="1" dirty="0">
                <a:solidFill>
                  <a:prstClr val="black"/>
                </a:solidFill>
              </a:rPr>
              <a:t>Amen.</a:t>
            </a:r>
            <a:endParaRPr lang="en-US" sz="5400" dirty="0">
              <a:solidFill>
                <a:prstClr val="black"/>
              </a:solidFill>
            </a:endParaRPr>
          </a:p>
        </p:txBody>
      </p:sp>
    </p:spTree>
    <p:extLst>
      <p:ext uri="{BB962C8B-B14F-4D97-AF65-F5344CB8AC3E}">
        <p14:creationId xmlns:p14="http://schemas.microsoft.com/office/powerpoint/2010/main" val="3292942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70D8DBC-CDCA-48AA-8A32-5890FC4BE512}"/>
              </a:ext>
            </a:extLst>
          </p:cNvPr>
          <p:cNvSpPr txBox="1"/>
          <p:nvPr/>
        </p:nvSpPr>
        <p:spPr>
          <a:xfrm>
            <a:off x="1262742" y="1214450"/>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3" name="TextBox 12">
            <a:extLst>
              <a:ext uri="{FF2B5EF4-FFF2-40B4-BE49-F238E27FC236}">
                <a16:creationId xmlns:a16="http://schemas.microsoft.com/office/drawing/2014/main" id="{5588C55B-9A5D-42FE-B2E6-0863B53CFF18}"/>
              </a:ext>
            </a:extLst>
          </p:cNvPr>
          <p:cNvSpPr txBox="1"/>
          <p:nvPr/>
        </p:nvSpPr>
        <p:spPr>
          <a:xfrm>
            <a:off x="1946246" y="1214450"/>
            <a:ext cx="9107575"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Our Father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hallowed be your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your kingdom 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your will be done,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on earth as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Give us today our daily bread.</a:t>
            </a:r>
          </a:p>
        </p:txBody>
      </p:sp>
      <p:sp>
        <p:nvSpPr>
          <p:cNvPr id="11" name="TextBox 10">
            <a:extLst>
              <a:ext uri="{FF2B5EF4-FFF2-40B4-BE49-F238E27FC236}">
                <a16:creationId xmlns:a16="http://schemas.microsoft.com/office/drawing/2014/main" id="{440EE924-8F51-49CD-A823-D0D5BEAF76F4}"/>
              </a:ext>
            </a:extLst>
          </p:cNvPr>
          <p:cNvSpPr txBox="1"/>
          <p:nvPr/>
        </p:nvSpPr>
        <p:spPr>
          <a:xfrm>
            <a:off x="2620990" y="0"/>
            <a:ext cx="6480236"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The Lord’s Prayer</a:t>
            </a:r>
          </a:p>
        </p:txBody>
      </p:sp>
    </p:spTree>
    <p:extLst>
      <p:ext uri="{BB962C8B-B14F-4D97-AF65-F5344CB8AC3E}">
        <p14:creationId xmlns:p14="http://schemas.microsoft.com/office/powerpoint/2010/main" val="3613754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588C55B-9A5D-42FE-B2E6-0863B53CFF18}"/>
              </a:ext>
            </a:extLst>
          </p:cNvPr>
          <p:cNvSpPr txBox="1"/>
          <p:nvPr/>
        </p:nvSpPr>
        <p:spPr>
          <a:xfrm>
            <a:off x="1455281" y="0"/>
            <a:ext cx="9777578"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Forgive us our sins as we forgive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those who sin against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Save us from the time of trial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deliver us from evil.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For the kingdom, the power,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the glory are yours, now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forever.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3467743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40EE924-8F51-49CD-A823-D0D5BEAF76F4}"/>
              </a:ext>
            </a:extLst>
          </p:cNvPr>
          <p:cNvSpPr txBox="1"/>
          <p:nvPr/>
        </p:nvSpPr>
        <p:spPr>
          <a:xfrm>
            <a:off x="1502522" y="-174671"/>
            <a:ext cx="9100696"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Invitation to Communion</a:t>
            </a:r>
          </a:p>
        </p:txBody>
      </p:sp>
      <p:sp>
        <p:nvSpPr>
          <p:cNvPr id="9" name="TextBox 8">
            <a:extLst>
              <a:ext uri="{FF2B5EF4-FFF2-40B4-BE49-F238E27FC236}">
                <a16:creationId xmlns:a16="http://schemas.microsoft.com/office/drawing/2014/main" id="{BF38ED0E-59E7-4C66-9366-4306217DD0C4}"/>
              </a:ext>
            </a:extLst>
          </p:cNvPr>
          <p:cNvSpPr txBox="1"/>
          <p:nvPr/>
        </p:nvSpPr>
        <p:spPr>
          <a:xfrm>
            <a:off x="1606104" y="916097"/>
            <a:ext cx="8092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2" name="TextBox 11">
            <a:extLst>
              <a:ext uri="{FF2B5EF4-FFF2-40B4-BE49-F238E27FC236}">
                <a16:creationId xmlns:a16="http://schemas.microsoft.com/office/drawing/2014/main" id="{706F63E4-9011-4673-84B6-6CA02FE10477}"/>
              </a:ext>
            </a:extLst>
          </p:cNvPr>
          <p:cNvSpPr txBox="1"/>
          <p:nvPr/>
        </p:nvSpPr>
        <p:spPr>
          <a:xfrm>
            <a:off x="2181771" y="1060681"/>
            <a:ext cx="8337352" cy="1397242"/>
          </a:xfrm>
          <a:prstGeom prst="rect">
            <a:avLst/>
          </a:prstGeom>
          <a:noFill/>
        </p:spPr>
        <p:txBody>
          <a:bodyPr wrap="square" rtlCol="0">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The Kingdom of God is set before you.  Eat and Rejoice.</a:t>
            </a:r>
          </a:p>
        </p:txBody>
      </p:sp>
      <p:sp>
        <p:nvSpPr>
          <p:cNvPr id="14" name="TextBox 13">
            <a:extLst>
              <a:ext uri="{FF2B5EF4-FFF2-40B4-BE49-F238E27FC236}">
                <a16:creationId xmlns:a16="http://schemas.microsoft.com/office/drawing/2014/main" id="{7866A23F-3914-4529-BD5C-C0A1998D11EA}"/>
              </a:ext>
            </a:extLst>
          </p:cNvPr>
          <p:cNvSpPr txBox="1"/>
          <p:nvPr/>
        </p:nvSpPr>
        <p:spPr>
          <a:xfrm>
            <a:off x="696285" y="2837862"/>
            <a:ext cx="10914077" cy="3794244"/>
          </a:xfrm>
          <a:prstGeom prst="rect">
            <a:avLst/>
          </a:prstGeom>
          <a:noFill/>
        </p:spPr>
        <p:txBody>
          <a:bodyPr wrap="square" rtlCol="0" anchor="ctr">
            <a:spAutoFit/>
          </a:bodyPr>
          <a:lstStyle/>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Calibri" panose="020F0502020204030204"/>
                <a:ea typeface="+mn-ea"/>
                <a:cs typeface="+mn-cs"/>
              </a:rPr>
              <a:t>(We celebrate this meal together at Christ’s table, and all are welcome and encouraged to receive the forgiving and gracious presence of Christ in communion.  </a:t>
            </a:r>
          </a:p>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Calibri" panose="020F0502020204030204"/>
                <a:ea typeface="+mn-ea"/>
                <a:cs typeface="+mn-cs"/>
              </a:rPr>
              <a:t>Ushers will invite you forward starting from the rear of the sanctuary.)</a:t>
            </a:r>
            <a:endParaRPr kumimoji="0" lang="en-US" sz="4800" b="0" i="1"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695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461394" y="1312901"/>
            <a:ext cx="11427099" cy="4247317"/>
          </a:xfrm>
          <a:prstGeom prst="rect">
            <a:avLst/>
          </a:prstGeom>
          <a:noFill/>
        </p:spPr>
        <p:txBody>
          <a:bodyPr wrap="square" rtlCol="0">
            <a:spAutoFit/>
          </a:bodyPr>
          <a:lstStyle/>
          <a:p>
            <a:r>
              <a:rPr lang="en-US" sz="5400" dirty="0"/>
              <a:t>1. In this feast of love,</a:t>
            </a:r>
          </a:p>
          <a:p>
            <a:r>
              <a:rPr lang="en-US" sz="5400" dirty="0"/>
              <a:t>in this feast of love,</a:t>
            </a:r>
          </a:p>
          <a:p>
            <a:r>
              <a:rPr lang="en-US" sz="5400" dirty="0"/>
              <a:t>Lord, you share your blood and your body,</a:t>
            </a:r>
          </a:p>
          <a:p>
            <a:r>
              <a:rPr lang="en-US" sz="5400" dirty="0"/>
              <a:t>Jesus, Lamb of God.</a:t>
            </a:r>
          </a:p>
        </p:txBody>
      </p:sp>
      <p:sp>
        <p:nvSpPr>
          <p:cNvPr id="5" name="TextBox 4">
            <a:extLst>
              <a:ext uri="{FF2B5EF4-FFF2-40B4-BE49-F238E27FC236}">
                <a16:creationId xmlns:a16="http://schemas.microsoft.com/office/drawing/2014/main" id="{8A6B2C0E-D017-4A79-9E8A-B011B0C6F505}"/>
              </a:ext>
            </a:extLst>
          </p:cNvPr>
          <p:cNvSpPr txBox="1"/>
          <p:nvPr/>
        </p:nvSpPr>
        <p:spPr>
          <a:xfrm>
            <a:off x="1542547" y="107559"/>
            <a:ext cx="8920455" cy="923330"/>
          </a:xfrm>
          <a:prstGeom prst="rect">
            <a:avLst/>
          </a:prstGeom>
          <a:noFill/>
        </p:spPr>
        <p:txBody>
          <a:bodyPr wrap="none" rtlCol="0" anchor="ctr">
            <a:spAutoFit/>
          </a:bodyPr>
          <a:lstStyle/>
          <a:p>
            <a:pPr lvl="0" algn="ctr">
              <a:defRPr/>
            </a:pP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rPr>
              <a:t>In This Feast of Love ACS #962</a:t>
            </a:r>
          </a:p>
        </p:txBody>
      </p:sp>
    </p:spTree>
    <p:extLst>
      <p:ext uri="{BB962C8B-B14F-4D97-AF65-F5344CB8AC3E}">
        <p14:creationId xmlns:p14="http://schemas.microsoft.com/office/powerpoint/2010/main" val="141170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1275127" y="1048623"/>
            <a:ext cx="10331912" cy="4247317"/>
          </a:xfrm>
          <a:prstGeom prst="rect">
            <a:avLst/>
          </a:prstGeom>
          <a:noFill/>
        </p:spPr>
        <p:txBody>
          <a:bodyPr wrap="square" rtlCol="0">
            <a:spAutoFit/>
          </a:bodyPr>
          <a:lstStyle/>
          <a:p>
            <a:r>
              <a:rPr lang="en-US" sz="5400" dirty="0"/>
              <a:t>2. In this bread and wine,</a:t>
            </a:r>
          </a:p>
          <a:p>
            <a:r>
              <a:rPr lang="en-US" sz="5400" dirty="0"/>
              <a:t>in this bread and wine,</a:t>
            </a:r>
          </a:p>
          <a:p>
            <a:r>
              <a:rPr lang="en-US" sz="5400" dirty="0"/>
              <a:t>you have promised, Lord, to be with us,</a:t>
            </a:r>
          </a:p>
          <a:p>
            <a:r>
              <a:rPr lang="en-US" sz="5400" dirty="0"/>
              <a:t>Lamb of God divine.</a:t>
            </a:r>
          </a:p>
        </p:txBody>
      </p:sp>
    </p:spTree>
    <p:extLst>
      <p:ext uri="{BB962C8B-B14F-4D97-AF65-F5344CB8AC3E}">
        <p14:creationId xmlns:p14="http://schemas.microsoft.com/office/powerpoint/2010/main" val="2274853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1478318" y="1102612"/>
            <a:ext cx="10007149" cy="3416320"/>
          </a:xfrm>
          <a:prstGeom prst="rect">
            <a:avLst/>
          </a:prstGeom>
          <a:noFill/>
        </p:spPr>
        <p:txBody>
          <a:bodyPr wrap="square" rtlCol="0">
            <a:spAutoFit/>
          </a:bodyPr>
          <a:lstStyle/>
          <a:p>
            <a:r>
              <a:rPr lang="en-US" sz="5400" dirty="0"/>
              <a:t>3. Grant us peace, O Lord,</a:t>
            </a:r>
          </a:p>
          <a:p>
            <a:r>
              <a:rPr lang="en-US" sz="5400" dirty="0"/>
              <a:t>grant us peace, O Lord;</a:t>
            </a:r>
          </a:p>
          <a:p>
            <a:r>
              <a:rPr lang="en-US" sz="5400" dirty="0"/>
              <a:t>fill us with the joy of your Spirit,</a:t>
            </a:r>
          </a:p>
          <a:p>
            <a:r>
              <a:rPr lang="en-US" sz="5400" dirty="0"/>
              <a:t>ever-living Word.</a:t>
            </a:r>
          </a:p>
        </p:txBody>
      </p:sp>
    </p:spTree>
    <p:extLst>
      <p:ext uri="{BB962C8B-B14F-4D97-AF65-F5344CB8AC3E}">
        <p14:creationId xmlns:p14="http://schemas.microsoft.com/office/powerpoint/2010/main" val="3574079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70D8DBC-CDCA-48AA-8A32-5890FC4BE512}"/>
              </a:ext>
            </a:extLst>
          </p:cNvPr>
          <p:cNvSpPr txBox="1"/>
          <p:nvPr/>
        </p:nvSpPr>
        <p:spPr>
          <a:xfrm>
            <a:off x="898253" y="694344"/>
            <a:ext cx="88752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3" name="TextBox 12">
            <a:extLst>
              <a:ext uri="{FF2B5EF4-FFF2-40B4-BE49-F238E27FC236}">
                <a16:creationId xmlns:a16="http://schemas.microsoft.com/office/drawing/2014/main" id="{5588C55B-9A5D-42FE-B2E6-0863B53CFF18}"/>
              </a:ext>
            </a:extLst>
          </p:cNvPr>
          <p:cNvSpPr txBox="1"/>
          <p:nvPr/>
        </p:nvSpPr>
        <p:spPr>
          <a:xfrm>
            <a:off x="1551871" y="717002"/>
            <a:ext cx="9792616" cy="5355312"/>
          </a:xfrm>
          <a:prstGeom prst="rect">
            <a:avLst/>
          </a:prstGeom>
          <a:noFill/>
        </p:spPr>
        <p:txBody>
          <a:bodyPr wrap="square" rtlCol="0">
            <a:spAutoFit/>
          </a:bodyPr>
          <a:lstStyle/>
          <a:p>
            <a:r>
              <a:rPr lang="en-US" sz="5400" dirty="0"/>
              <a:t>Let us pray. Mothering God, you gathered us to your table and we drank deeply of your grace.  Send us out by your Spirit to love our neighbors as ourselves and proclaim your love in Jesus’ name.</a:t>
            </a:r>
          </a:p>
          <a:p>
            <a:r>
              <a:rPr lang="en-US" dirty="0"/>
              <a:t> </a:t>
            </a:r>
          </a:p>
        </p:txBody>
      </p:sp>
      <p:sp>
        <p:nvSpPr>
          <p:cNvPr id="11" name="TextBox 10">
            <a:extLst>
              <a:ext uri="{FF2B5EF4-FFF2-40B4-BE49-F238E27FC236}">
                <a16:creationId xmlns:a16="http://schemas.microsoft.com/office/drawing/2014/main" id="{440EE924-8F51-49CD-A823-D0D5BEAF76F4}"/>
              </a:ext>
            </a:extLst>
          </p:cNvPr>
          <p:cNvSpPr txBox="1"/>
          <p:nvPr/>
        </p:nvSpPr>
        <p:spPr>
          <a:xfrm>
            <a:off x="1551871" y="-147021"/>
            <a:ext cx="9088258"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Prayer After Communion</a:t>
            </a:r>
          </a:p>
        </p:txBody>
      </p:sp>
      <p:sp>
        <p:nvSpPr>
          <p:cNvPr id="9" name="TextBox 8">
            <a:extLst>
              <a:ext uri="{FF2B5EF4-FFF2-40B4-BE49-F238E27FC236}">
                <a16:creationId xmlns:a16="http://schemas.microsoft.com/office/drawing/2014/main" id="{B5CF97CC-BD47-41E0-962B-45E4A5C92274}"/>
              </a:ext>
            </a:extLst>
          </p:cNvPr>
          <p:cNvSpPr txBox="1"/>
          <p:nvPr/>
        </p:nvSpPr>
        <p:spPr>
          <a:xfrm>
            <a:off x="891569" y="5832195"/>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4" name="TextBox 13">
            <a:extLst>
              <a:ext uri="{FF2B5EF4-FFF2-40B4-BE49-F238E27FC236}">
                <a16:creationId xmlns:a16="http://schemas.microsoft.com/office/drawing/2014/main" id="{E2DA67E3-4505-4473-A0C7-3332F81D4884}"/>
              </a:ext>
            </a:extLst>
          </p:cNvPr>
          <p:cNvSpPr txBox="1"/>
          <p:nvPr/>
        </p:nvSpPr>
        <p:spPr>
          <a:xfrm>
            <a:off x="1507815" y="5832195"/>
            <a:ext cx="9792616" cy="1107996"/>
          </a:xfrm>
          <a:prstGeom prst="rect">
            <a:avLst/>
          </a:prstGeom>
          <a:noFill/>
        </p:spPr>
        <p:txBody>
          <a:bodyPr wrap="square" rtlCol="0">
            <a:spAutoFit/>
          </a:bodyPr>
          <a:lstStyle/>
          <a:p>
            <a:pPr lvl="0"/>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2974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70D8DBC-CDCA-48AA-8A32-5890FC4BE512}"/>
              </a:ext>
            </a:extLst>
          </p:cNvPr>
          <p:cNvSpPr txBox="1"/>
          <p:nvPr/>
        </p:nvSpPr>
        <p:spPr>
          <a:xfrm>
            <a:off x="1204142" y="1104229"/>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3" name="TextBox 12">
            <a:extLst>
              <a:ext uri="{FF2B5EF4-FFF2-40B4-BE49-F238E27FC236}">
                <a16:creationId xmlns:a16="http://schemas.microsoft.com/office/drawing/2014/main" id="{5588C55B-9A5D-42FE-B2E6-0863B53CFF18}"/>
              </a:ext>
            </a:extLst>
          </p:cNvPr>
          <p:cNvSpPr txBox="1"/>
          <p:nvPr/>
        </p:nvSpPr>
        <p:spPr>
          <a:xfrm>
            <a:off x="1845119" y="1104229"/>
            <a:ext cx="9142739" cy="4247317"/>
          </a:xfrm>
          <a:prstGeom prst="rect">
            <a:avLst/>
          </a:prstGeom>
          <a:noFill/>
        </p:spPr>
        <p:txBody>
          <a:bodyPr wrap="square" rtlCol="0">
            <a:spAutoFit/>
          </a:bodyPr>
          <a:lstStyle/>
          <a:p>
            <a:r>
              <a:rPr lang="en-US" sz="5400" dirty="0"/>
              <a:t>The love of God abound in you; the grace of our Savior Jesus Christ fill your hearts; and the life of the Spirit </a:t>
            </a:r>
            <a:r>
              <a:rPr lang="en-US" sz="5400" b="1" dirty="0">
                <a:solidFill>
                  <a:srgbClr val="FF0000"/>
                </a:solidFill>
              </a:rPr>
              <a:t>☩</a:t>
            </a:r>
            <a:r>
              <a:rPr lang="en-US" sz="5400" dirty="0"/>
              <a:t> bless you and give you peace.         </a:t>
            </a:r>
          </a:p>
        </p:txBody>
      </p:sp>
      <p:sp>
        <p:nvSpPr>
          <p:cNvPr id="11" name="TextBox 10">
            <a:extLst>
              <a:ext uri="{FF2B5EF4-FFF2-40B4-BE49-F238E27FC236}">
                <a16:creationId xmlns:a16="http://schemas.microsoft.com/office/drawing/2014/main" id="{440EE924-8F51-49CD-A823-D0D5BEAF76F4}"/>
              </a:ext>
            </a:extLst>
          </p:cNvPr>
          <p:cNvSpPr txBox="1"/>
          <p:nvPr/>
        </p:nvSpPr>
        <p:spPr>
          <a:xfrm>
            <a:off x="4403875" y="-28920"/>
            <a:ext cx="3384261"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Blessing</a:t>
            </a:r>
          </a:p>
        </p:txBody>
      </p:sp>
      <p:sp>
        <p:nvSpPr>
          <p:cNvPr id="9" name="TextBox 8">
            <a:extLst>
              <a:ext uri="{FF2B5EF4-FFF2-40B4-BE49-F238E27FC236}">
                <a16:creationId xmlns:a16="http://schemas.microsoft.com/office/drawing/2014/main" id="{2CEC2671-D99B-44B4-9A6E-5204CB25C3A2}"/>
              </a:ext>
            </a:extLst>
          </p:cNvPr>
          <p:cNvSpPr txBox="1"/>
          <p:nvPr/>
        </p:nvSpPr>
        <p:spPr>
          <a:xfrm>
            <a:off x="1188363" y="5376699"/>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4" name="TextBox 13">
            <a:extLst>
              <a:ext uri="{FF2B5EF4-FFF2-40B4-BE49-F238E27FC236}">
                <a16:creationId xmlns:a16="http://schemas.microsoft.com/office/drawing/2014/main" id="{0926F0B7-064A-4676-A8D1-A0703C1C716A}"/>
              </a:ext>
            </a:extLst>
          </p:cNvPr>
          <p:cNvSpPr txBox="1"/>
          <p:nvPr/>
        </p:nvSpPr>
        <p:spPr>
          <a:xfrm>
            <a:off x="1845119" y="5393374"/>
            <a:ext cx="87459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584419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201336" y="1683676"/>
            <a:ext cx="11669086" cy="5078313"/>
          </a:xfrm>
          <a:prstGeom prst="rect">
            <a:avLst/>
          </a:prstGeom>
          <a:noFill/>
        </p:spPr>
        <p:txBody>
          <a:bodyPr wrap="square" rtlCol="0">
            <a:spAutoFit/>
          </a:bodyPr>
          <a:lstStyle/>
          <a:p>
            <a:r>
              <a:rPr lang="en-US" sz="5400" dirty="0"/>
              <a:t>1. We know that Christ is raised and dies no more.</a:t>
            </a:r>
          </a:p>
          <a:p>
            <a:r>
              <a:rPr lang="en-US" sz="5400" dirty="0"/>
              <a:t>Embraced by death, he broke its fearful hold,</a:t>
            </a:r>
          </a:p>
          <a:p>
            <a:r>
              <a:rPr lang="en-US" sz="5400" dirty="0"/>
              <a:t>and our despair he turned to blazing joy.</a:t>
            </a:r>
          </a:p>
          <a:p>
            <a:r>
              <a:rPr lang="en-US" sz="5400" dirty="0"/>
              <a:t>Hallelujah!</a:t>
            </a:r>
          </a:p>
        </p:txBody>
      </p:sp>
      <p:sp>
        <p:nvSpPr>
          <p:cNvPr id="5" name="TextBox 4">
            <a:extLst>
              <a:ext uri="{FF2B5EF4-FFF2-40B4-BE49-F238E27FC236}">
                <a16:creationId xmlns:a16="http://schemas.microsoft.com/office/drawing/2014/main" id="{8A6B2C0E-D017-4A79-9E8A-B011B0C6F505}"/>
              </a:ext>
            </a:extLst>
          </p:cNvPr>
          <p:cNvSpPr txBox="1"/>
          <p:nvPr/>
        </p:nvSpPr>
        <p:spPr>
          <a:xfrm>
            <a:off x="1497882" y="96011"/>
            <a:ext cx="9196235" cy="1754326"/>
          </a:xfrm>
          <a:prstGeom prst="rect">
            <a:avLst/>
          </a:prstGeom>
          <a:noFill/>
        </p:spPr>
        <p:txBody>
          <a:bodyPr wrap="none" rtlCol="0" anchor="ctr">
            <a:spAutoFit/>
          </a:bodyPr>
          <a:lstStyle/>
          <a:p>
            <a:pPr lvl="0" algn="ctr">
              <a:defRPr/>
            </a:pPr>
            <a:r>
              <a:rPr lang="en-US" sz="5400" i="1" u="sng" dirty="0">
                <a:solidFill>
                  <a:prstClr val="black"/>
                </a:solidFill>
                <a:latin typeface="Calibri" panose="020F0502020204030204"/>
              </a:rPr>
              <a:t>“We Know That Christ is Raised”</a:t>
            </a:r>
          </a:p>
          <a:p>
            <a:pPr lvl="0" algn="ctr">
              <a:defRPr/>
            </a:pPr>
            <a:r>
              <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rPr>
              <a:t>ELW # 449</a:t>
            </a:r>
          </a:p>
        </p:txBody>
      </p:sp>
    </p:spTree>
    <p:extLst>
      <p:ext uri="{BB962C8B-B14F-4D97-AF65-F5344CB8AC3E}">
        <p14:creationId xmlns:p14="http://schemas.microsoft.com/office/powerpoint/2010/main" val="371587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716BAAF-9BB0-4E98-921E-7AACBFD94147}"/>
              </a:ext>
            </a:extLst>
          </p:cNvPr>
          <p:cNvSpPr txBox="1"/>
          <p:nvPr/>
        </p:nvSpPr>
        <p:spPr>
          <a:xfrm>
            <a:off x="1325461" y="164786"/>
            <a:ext cx="9977275" cy="7294305"/>
          </a:xfrm>
          <a:prstGeom prst="rect">
            <a:avLst/>
          </a:prstGeom>
          <a:noFill/>
        </p:spPr>
        <p:txBody>
          <a:bodyPr wrap="square" rtlCol="0">
            <a:spAutoFit/>
          </a:bodyPr>
          <a:lstStyle/>
          <a:p>
            <a:r>
              <a:rPr lang="en-US" sz="5400" dirty="0"/>
              <a:t>You belong to Christ Jesus</a:t>
            </a:r>
          </a:p>
          <a:p>
            <a:r>
              <a:rPr lang="en-US" sz="5400" dirty="0"/>
              <a:t>and you are God’s children through faith. In the cross of </a:t>
            </a:r>
            <a:r>
              <a:rPr lang="en-US" sz="5400" dirty="0">
                <a:solidFill>
                  <a:srgbClr val="FF0000"/>
                </a:solidFill>
              </a:rPr>
              <a:t>☩</a:t>
            </a:r>
            <a:r>
              <a:rPr lang="en-US" sz="5400" dirty="0"/>
              <a:t> Christ, and through the power of the Holy Spirit, your sins are forgiven. Clothed with Christ, you are a new creation.</a:t>
            </a:r>
          </a:p>
          <a:p>
            <a:r>
              <a:rPr lang="en-US" sz="5400" b="1" dirty="0"/>
              <a:t>Amen.</a:t>
            </a:r>
          </a:p>
          <a:p>
            <a:r>
              <a:rPr lang="en-US" dirty="0"/>
              <a:t> </a:t>
            </a:r>
            <a:endParaRPr lang="en-US" sz="5400" dirty="0"/>
          </a:p>
          <a:p>
            <a:r>
              <a:rPr lang="en-US" dirty="0"/>
              <a:t> </a:t>
            </a:r>
          </a:p>
        </p:txBody>
      </p:sp>
      <p:sp>
        <p:nvSpPr>
          <p:cNvPr id="12" name="TextBox 11">
            <a:extLst>
              <a:ext uri="{FF2B5EF4-FFF2-40B4-BE49-F238E27FC236}">
                <a16:creationId xmlns:a16="http://schemas.microsoft.com/office/drawing/2014/main" id="{D35FA3BA-F096-4BE3-AF10-4EA76DAA96E0}"/>
              </a:ext>
            </a:extLst>
          </p:cNvPr>
          <p:cNvSpPr txBox="1"/>
          <p:nvPr/>
        </p:nvSpPr>
        <p:spPr>
          <a:xfrm>
            <a:off x="579634" y="191450"/>
            <a:ext cx="8659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9" name="TextBox 8">
            <a:extLst>
              <a:ext uri="{FF2B5EF4-FFF2-40B4-BE49-F238E27FC236}">
                <a16:creationId xmlns:a16="http://schemas.microsoft.com/office/drawing/2014/main" id="{6CF0F2E4-17C5-49F1-B122-AB2928108A47}"/>
              </a:ext>
            </a:extLst>
          </p:cNvPr>
          <p:cNvSpPr txBox="1"/>
          <p:nvPr/>
        </p:nvSpPr>
        <p:spPr>
          <a:xfrm>
            <a:off x="665457" y="5934670"/>
            <a:ext cx="8659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prstClr val="black"/>
                </a:solidFill>
                <a:latin typeface="Calibri" panose="020F0502020204030204"/>
              </a:rPr>
              <a:t>C</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924610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830511" y="604007"/>
            <a:ext cx="10097020" cy="5909310"/>
          </a:xfrm>
          <a:prstGeom prst="rect">
            <a:avLst/>
          </a:prstGeom>
          <a:noFill/>
        </p:spPr>
        <p:txBody>
          <a:bodyPr wrap="square" rtlCol="0">
            <a:spAutoFit/>
          </a:bodyPr>
          <a:lstStyle/>
          <a:p>
            <a:r>
              <a:rPr lang="en-US" sz="5400" dirty="0"/>
              <a:t>2. We share by water in his saving death.</a:t>
            </a:r>
          </a:p>
          <a:p>
            <a:r>
              <a:rPr lang="en-US" sz="5400" dirty="0"/>
              <a:t>Reborn, we share with him an Easter life,</a:t>
            </a:r>
          </a:p>
          <a:p>
            <a:r>
              <a:rPr lang="en-US" sz="5400" dirty="0"/>
              <a:t>as living members of our Savior Christ.</a:t>
            </a:r>
          </a:p>
          <a:p>
            <a:r>
              <a:rPr lang="en-US" sz="5400" dirty="0"/>
              <a:t>Hallelujah!</a:t>
            </a:r>
          </a:p>
        </p:txBody>
      </p:sp>
    </p:spTree>
    <p:extLst>
      <p:ext uri="{BB962C8B-B14F-4D97-AF65-F5344CB8AC3E}">
        <p14:creationId xmlns:p14="http://schemas.microsoft.com/office/powerpoint/2010/main" val="2855712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704675" y="369115"/>
            <a:ext cx="10771463" cy="6186309"/>
          </a:xfrm>
          <a:prstGeom prst="rect">
            <a:avLst/>
          </a:prstGeom>
          <a:noFill/>
        </p:spPr>
        <p:txBody>
          <a:bodyPr wrap="square" rtlCol="0">
            <a:spAutoFit/>
          </a:bodyPr>
          <a:lstStyle/>
          <a:p>
            <a:r>
              <a:rPr lang="en-US" sz="5400" dirty="0"/>
              <a:t>3. The Father's splendor clothes the Son with life.</a:t>
            </a:r>
          </a:p>
          <a:p>
            <a:r>
              <a:rPr lang="en-US" sz="5400" dirty="0"/>
              <a:t>The Spirit's fission shakes the church of God.</a:t>
            </a:r>
          </a:p>
          <a:p>
            <a:r>
              <a:rPr lang="en-US" sz="5400" dirty="0"/>
              <a:t>Baptized, we live with God the Three in One.</a:t>
            </a:r>
          </a:p>
          <a:p>
            <a:r>
              <a:rPr lang="en-US" sz="5400" dirty="0"/>
              <a:t>Hallelujah!</a:t>
            </a:r>
          </a:p>
          <a:p>
            <a:endParaRPr lang="en-US" dirty="0"/>
          </a:p>
        </p:txBody>
      </p:sp>
    </p:spTree>
    <p:extLst>
      <p:ext uri="{BB962C8B-B14F-4D97-AF65-F5344CB8AC3E}">
        <p14:creationId xmlns:p14="http://schemas.microsoft.com/office/powerpoint/2010/main" val="2022681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637563" y="629174"/>
            <a:ext cx="10289967" cy="5909310"/>
          </a:xfrm>
          <a:prstGeom prst="rect">
            <a:avLst/>
          </a:prstGeom>
          <a:noFill/>
        </p:spPr>
        <p:txBody>
          <a:bodyPr wrap="square" rtlCol="0">
            <a:spAutoFit/>
          </a:bodyPr>
          <a:lstStyle/>
          <a:p>
            <a:r>
              <a:rPr lang="en-US" sz="5400" dirty="0"/>
              <a:t>4. A new creation comes to life and grows</a:t>
            </a:r>
          </a:p>
          <a:p>
            <a:r>
              <a:rPr lang="en-US" sz="5400" dirty="0"/>
              <a:t>as Christ's new body takes on flesh and blood.</a:t>
            </a:r>
          </a:p>
          <a:p>
            <a:r>
              <a:rPr lang="en-US" sz="5400" dirty="0"/>
              <a:t>The universe restored and whole will sing:</a:t>
            </a:r>
          </a:p>
          <a:p>
            <a:r>
              <a:rPr lang="en-US" sz="5400" dirty="0"/>
              <a:t>Hallelujah!</a:t>
            </a:r>
          </a:p>
        </p:txBody>
      </p:sp>
    </p:spTree>
    <p:extLst>
      <p:ext uri="{BB962C8B-B14F-4D97-AF65-F5344CB8AC3E}">
        <p14:creationId xmlns:p14="http://schemas.microsoft.com/office/powerpoint/2010/main" val="24047898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uther rose - Wikipedia">
            <a:extLst>
              <a:ext uri="{FF2B5EF4-FFF2-40B4-BE49-F238E27FC236}">
                <a16:creationId xmlns:a16="http://schemas.microsoft.com/office/drawing/2014/main" id="{F139F78F-7B3C-45A6-AE4C-ADCB0572F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2447" y="123685"/>
            <a:ext cx="1039906" cy="10399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ELCA Branding - Evangelical Lutheran Church in America">
            <a:extLst>
              <a:ext uri="{FF2B5EF4-FFF2-40B4-BE49-F238E27FC236}">
                <a16:creationId xmlns:a16="http://schemas.microsoft.com/office/drawing/2014/main" id="{B1D265D3-0910-4295-BA36-8EF6E8FDD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7" y="57897"/>
            <a:ext cx="1039906" cy="10399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C4B56D9-D24D-4368-9714-3A353F9D73F7}"/>
              </a:ext>
            </a:extLst>
          </p:cNvPr>
          <p:cNvSpPr txBox="1"/>
          <p:nvPr/>
        </p:nvSpPr>
        <p:spPr>
          <a:xfrm>
            <a:off x="0" y="6488668"/>
            <a:ext cx="5157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“Growing in Grace, Walking by Faith, Serving in Love”</a:t>
            </a:r>
          </a:p>
        </p:txBody>
      </p:sp>
      <p:sp>
        <p:nvSpPr>
          <p:cNvPr id="10" name="TextBox 9">
            <a:extLst>
              <a:ext uri="{FF2B5EF4-FFF2-40B4-BE49-F238E27FC236}">
                <a16:creationId xmlns:a16="http://schemas.microsoft.com/office/drawing/2014/main" id="{F70D8DBC-CDCA-48AA-8A32-5890FC4BE512}"/>
              </a:ext>
            </a:extLst>
          </p:cNvPr>
          <p:cNvSpPr txBox="1"/>
          <p:nvPr/>
        </p:nvSpPr>
        <p:spPr>
          <a:xfrm>
            <a:off x="1524949" y="1468041"/>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3" name="TextBox 12">
            <a:extLst>
              <a:ext uri="{FF2B5EF4-FFF2-40B4-BE49-F238E27FC236}">
                <a16:creationId xmlns:a16="http://schemas.microsoft.com/office/drawing/2014/main" id="{5588C55B-9A5D-42FE-B2E6-0863B53CFF18}"/>
              </a:ext>
            </a:extLst>
          </p:cNvPr>
          <p:cNvSpPr txBox="1"/>
          <p:nvPr/>
        </p:nvSpPr>
        <p:spPr>
          <a:xfrm>
            <a:off x="2177175" y="1505396"/>
            <a:ext cx="8674855" cy="1923604"/>
          </a:xfrm>
          <a:prstGeom prst="rect">
            <a:avLst/>
          </a:prstGeom>
          <a:noFill/>
        </p:spPr>
        <p:txBody>
          <a:bodyPr wrap="square" rtlCol="0">
            <a:spAutoFit/>
          </a:bodyPr>
          <a:lstStyle/>
          <a:p>
            <a:pPr lvl="0">
              <a:defRPr/>
            </a:pPr>
            <a:r>
              <a:rPr lang="en-US" sz="5400" dirty="0">
                <a:solidFill>
                  <a:prstClr val="black"/>
                </a:solidFill>
              </a:rPr>
              <a:t>Go in peace. Live by the Spirit.</a:t>
            </a:r>
          </a:p>
          <a:p>
            <a:pPr lvl="0">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5400" b="1" dirty="0">
                <a:solidFill>
                  <a:prstClr val="black"/>
                </a:solidFill>
              </a:rPr>
              <a:t>Thanks be to God.</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40EE924-8F51-49CD-A823-D0D5BEAF76F4}"/>
              </a:ext>
            </a:extLst>
          </p:cNvPr>
          <p:cNvSpPr txBox="1"/>
          <p:nvPr/>
        </p:nvSpPr>
        <p:spPr>
          <a:xfrm>
            <a:off x="4196281" y="83723"/>
            <a:ext cx="3799438"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Dismissal</a:t>
            </a:r>
          </a:p>
        </p:txBody>
      </p:sp>
      <p:sp>
        <p:nvSpPr>
          <p:cNvPr id="12" name="TextBox 11">
            <a:extLst>
              <a:ext uri="{FF2B5EF4-FFF2-40B4-BE49-F238E27FC236}">
                <a16:creationId xmlns:a16="http://schemas.microsoft.com/office/drawing/2014/main" id="{A80E27C8-B8E4-4B56-8135-B66E21C117EF}"/>
              </a:ext>
            </a:extLst>
          </p:cNvPr>
          <p:cNvSpPr txBox="1"/>
          <p:nvPr/>
        </p:nvSpPr>
        <p:spPr>
          <a:xfrm>
            <a:off x="1524948" y="2493369"/>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Tree>
    <p:extLst>
      <p:ext uri="{BB962C8B-B14F-4D97-AF65-F5344CB8AC3E}">
        <p14:creationId xmlns:p14="http://schemas.microsoft.com/office/powerpoint/2010/main" val="1876893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888F14-A5C0-4BFF-92B4-3DB5AE3A9F96}"/>
              </a:ext>
            </a:extLst>
          </p:cNvPr>
          <p:cNvPicPr>
            <a:picLocks noChangeAspect="1"/>
          </p:cNvPicPr>
          <p:nvPr/>
        </p:nvPicPr>
        <p:blipFill rotWithShape="1">
          <a:blip r:embed="rId2"/>
          <a:srcRect t="12988" b="13307"/>
          <a:stretch/>
        </p:blipFill>
        <p:spPr>
          <a:xfrm>
            <a:off x="8561084" y="1050954"/>
            <a:ext cx="2842250" cy="2094890"/>
          </a:xfrm>
          <a:prstGeom prst="rect">
            <a:avLst/>
          </a:prstGeom>
        </p:spPr>
      </p:pic>
      <p:pic>
        <p:nvPicPr>
          <p:cNvPr id="1026" name="Picture 2" descr="Have that coffee after breakfast ...">
            <a:extLst>
              <a:ext uri="{FF2B5EF4-FFF2-40B4-BE49-F238E27FC236}">
                <a16:creationId xmlns:a16="http://schemas.microsoft.com/office/drawing/2014/main" id="{94C7DF07-F016-4ABC-877B-87D1BEF88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69" y="325646"/>
            <a:ext cx="4701846" cy="2641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F7C497-059C-4708-83A3-D5D7BE7FC4D5}"/>
              </a:ext>
            </a:extLst>
          </p:cNvPr>
          <p:cNvSpPr txBox="1"/>
          <p:nvPr/>
        </p:nvSpPr>
        <p:spPr>
          <a:xfrm>
            <a:off x="5507688" y="-157049"/>
            <a:ext cx="6381555"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sng" strike="noStrike" kern="1200" cap="none" spc="0" normalizeH="0" baseline="0" noProof="0" dirty="0">
                <a:ln>
                  <a:noFill/>
                </a:ln>
                <a:solidFill>
                  <a:srgbClr val="000000"/>
                </a:solidFill>
                <a:effectLst/>
                <a:uLnTx/>
                <a:uFillTx/>
                <a:latin typeface="Calibri" panose="020F0502020204030204"/>
                <a:ea typeface="+mn-ea"/>
                <a:cs typeface="+mn-cs"/>
              </a:rPr>
              <a:t>Fellowship Time</a:t>
            </a:r>
          </a:p>
        </p:txBody>
      </p:sp>
      <p:sp>
        <p:nvSpPr>
          <p:cNvPr id="5" name="TextBox 4">
            <a:extLst>
              <a:ext uri="{FF2B5EF4-FFF2-40B4-BE49-F238E27FC236}">
                <a16:creationId xmlns:a16="http://schemas.microsoft.com/office/drawing/2014/main" id="{5C7DD8EC-5E7D-4417-9A14-ABCADCE0B384}"/>
              </a:ext>
            </a:extLst>
          </p:cNvPr>
          <p:cNvSpPr txBox="1"/>
          <p:nvPr/>
        </p:nvSpPr>
        <p:spPr>
          <a:xfrm>
            <a:off x="252320" y="3323968"/>
            <a:ext cx="11455771" cy="2585323"/>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libri" panose="020F0502020204030204"/>
                <a:ea typeface="+mn-ea"/>
                <a:cs typeface="+mn-cs"/>
              </a:rPr>
              <a:t>Please join us downstairs after worship to enjoy some social time before we depart and share the good news!</a:t>
            </a:r>
          </a:p>
        </p:txBody>
      </p:sp>
      <p:pic>
        <p:nvPicPr>
          <p:cNvPr id="1028" name="Picture 4" descr="https://www.poppiesdough.com/cdn/shop/products/35piece-cookie-brownie-500_1024x1024@2x.jpg?v=1615318400">
            <a:extLst>
              <a:ext uri="{FF2B5EF4-FFF2-40B4-BE49-F238E27FC236}">
                <a16:creationId xmlns:a16="http://schemas.microsoft.com/office/drawing/2014/main" id="{CCAA5313-C703-428D-9554-8CC51E32F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752" y="1052062"/>
            <a:ext cx="1915424" cy="191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5265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B696A-5127-44BC-850B-A37354B31038}"/>
              </a:ext>
            </a:extLst>
          </p:cNvPr>
          <p:cNvSpPr>
            <a:spLocks noGrp="1"/>
          </p:cNvSpPr>
          <p:nvPr>
            <p:ph type="title"/>
          </p:nvPr>
        </p:nvSpPr>
        <p:spPr>
          <a:xfrm>
            <a:off x="838200" y="-4739"/>
            <a:ext cx="10515600" cy="2852480"/>
          </a:xfrm>
        </p:spPr>
        <p:txBody>
          <a:bodyPr>
            <a:normAutofit/>
          </a:bodyPr>
          <a:lstStyle/>
          <a:p>
            <a:pPr algn="ctr"/>
            <a:r>
              <a:rPr lang="en-US" sz="6000" dirty="0">
                <a:latin typeface="+mn-lt"/>
              </a:rPr>
              <a:t>St. John’s Lutheran Church</a:t>
            </a:r>
            <a:br>
              <a:rPr lang="en-US" sz="4800" dirty="0">
                <a:latin typeface="+mn-lt"/>
              </a:rPr>
            </a:br>
            <a:r>
              <a:rPr lang="en-US" sz="4800" dirty="0">
                <a:latin typeface="+mn-lt"/>
              </a:rPr>
              <a:t>1000 Helena Ave.</a:t>
            </a:r>
            <a:br>
              <a:rPr lang="en-US" sz="4800" dirty="0">
                <a:latin typeface="+mn-lt"/>
              </a:rPr>
            </a:br>
            <a:r>
              <a:rPr lang="en-US" sz="4800" dirty="0">
                <a:latin typeface="+mn-lt"/>
              </a:rPr>
              <a:t>Helena, MT 59601</a:t>
            </a:r>
            <a:br>
              <a:rPr lang="en-US" sz="4800" dirty="0"/>
            </a:br>
            <a:r>
              <a:rPr lang="en-US" sz="4000" dirty="0"/>
              <a:t>(406) 442-6270</a:t>
            </a:r>
            <a:endParaRPr lang="en-US" sz="4800" dirty="0"/>
          </a:p>
        </p:txBody>
      </p:sp>
      <p:sp>
        <p:nvSpPr>
          <p:cNvPr id="5" name="Title 3">
            <a:extLst>
              <a:ext uri="{FF2B5EF4-FFF2-40B4-BE49-F238E27FC236}">
                <a16:creationId xmlns:a16="http://schemas.microsoft.com/office/drawing/2014/main" id="{803F1BFD-0029-4FA5-97EF-F8D39A550DCF}"/>
              </a:ext>
            </a:extLst>
          </p:cNvPr>
          <p:cNvSpPr txBox="1">
            <a:spLocks/>
          </p:cNvSpPr>
          <p:nvPr/>
        </p:nvSpPr>
        <p:spPr>
          <a:xfrm>
            <a:off x="68335" y="2637396"/>
            <a:ext cx="11931728" cy="14732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6600"/>
              </a:lnSpc>
              <a:defRPr/>
            </a:pPr>
            <a:r>
              <a:rPr lang="en-US" sz="7200" b="1" i="1" dirty="0">
                <a:solidFill>
                  <a:prstClr val="black"/>
                </a:solidFill>
                <a:latin typeface="Calibri" panose="020F0502020204030204"/>
              </a:rPr>
              <a:t>August 3, 2025</a:t>
            </a:r>
            <a:endParaRPr kumimoji="0" lang="en-US" sz="7200" b="1"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6" name="Title 3">
            <a:extLst>
              <a:ext uri="{FF2B5EF4-FFF2-40B4-BE49-F238E27FC236}">
                <a16:creationId xmlns:a16="http://schemas.microsoft.com/office/drawing/2014/main" id="{20B81CD9-09FD-42CC-9F93-516A66F3C4CF}"/>
              </a:ext>
            </a:extLst>
          </p:cNvPr>
          <p:cNvSpPr txBox="1">
            <a:spLocks/>
          </p:cNvSpPr>
          <p:nvPr/>
        </p:nvSpPr>
        <p:spPr>
          <a:xfrm>
            <a:off x="779476" y="4979641"/>
            <a:ext cx="10515600" cy="947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400" b="1" dirty="0">
                <a:latin typeface="Calibri" panose="020F0502020204030204"/>
              </a:rPr>
              <a:t>Pastor Keith Weatherford</a:t>
            </a:r>
            <a:r>
              <a:rPr kumimoji="0" lang="en-US" sz="5400" b="0" i="0" u="none" strike="noStrike" kern="1200" cap="none" spc="0" normalizeH="0" baseline="0" noProof="0" dirty="0">
                <a:ln>
                  <a:noFill/>
                </a:ln>
                <a:effectLst/>
                <a:uLnTx/>
                <a:uFillTx/>
                <a:latin typeface="Calibri" panose="020F0502020204030204"/>
                <a:ea typeface="+mj-ea"/>
                <a:cs typeface="+mj-cs"/>
              </a:rPr>
              <a:t>, Presiding</a:t>
            </a:r>
          </a:p>
        </p:txBody>
      </p:sp>
      <p:pic>
        <p:nvPicPr>
          <p:cNvPr id="1026" name="Picture 2" descr="Luther rose - Wikipedia">
            <a:extLst>
              <a:ext uri="{FF2B5EF4-FFF2-40B4-BE49-F238E27FC236}">
                <a16:creationId xmlns:a16="http://schemas.microsoft.com/office/drawing/2014/main" id="{1A36763E-A27A-4988-B9C7-EFC053A70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0156" y="110387"/>
            <a:ext cx="1039906" cy="10399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CA Branding - Evangelical Lutheran Church in America">
            <a:extLst>
              <a:ext uri="{FF2B5EF4-FFF2-40B4-BE49-F238E27FC236}">
                <a16:creationId xmlns:a16="http://schemas.microsoft.com/office/drawing/2014/main" id="{AA400A8D-69E6-4FB0-9D9E-5B346A328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7" y="57897"/>
            <a:ext cx="1039906" cy="10399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18148E6-A453-4171-8C74-FD4151182735}"/>
              </a:ext>
            </a:extLst>
          </p:cNvPr>
          <p:cNvSpPr txBox="1"/>
          <p:nvPr/>
        </p:nvSpPr>
        <p:spPr>
          <a:xfrm>
            <a:off x="68334" y="6030282"/>
            <a:ext cx="12055332"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(Materials used with permission under One License, License Number A-704356.)</a:t>
            </a:r>
          </a:p>
        </p:txBody>
      </p:sp>
      <p:graphicFrame>
        <p:nvGraphicFramePr>
          <p:cNvPr id="2" name="Object 1">
            <a:hlinkClick r:id="" action="ppaction://ole?verb=0"/>
            <a:extLst>
              <a:ext uri="{FF2B5EF4-FFF2-40B4-BE49-F238E27FC236}">
                <a16:creationId xmlns:a16="http://schemas.microsoft.com/office/drawing/2014/main" id="{C4738873-DE98-4619-93DC-683D22DFBB95}"/>
              </a:ext>
            </a:extLst>
          </p:cNvPr>
          <p:cNvGraphicFramePr>
            <a:graphicFrameLocks noChangeAspect="1"/>
          </p:cNvGraphicFramePr>
          <p:nvPr>
            <p:extLst>
              <p:ext uri="{D42A27DB-BD31-4B8C-83A1-F6EECF244321}">
                <p14:modId xmlns:p14="http://schemas.microsoft.com/office/powerpoint/2010/main" val="1481555931"/>
              </p:ext>
            </p:extLst>
          </p:nvPr>
        </p:nvGraphicFramePr>
        <p:xfrm>
          <a:off x="3048000" y="1712913"/>
          <a:ext cx="6096000" cy="3429000"/>
        </p:xfrm>
        <a:graphic>
          <a:graphicData uri="http://schemas.openxmlformats.org/presentationml/2006/ole">
            <mc:AlternateContent xmlns:mc="http://schemas.openxmlformats.org/markup-compatibility/2006">
              <mc:Choice xmlns:v="urn:schemas-microsoft-com:vml" Requires="v">
                <p:oleObj spid="_x0000_s2052" name="Presentation" r:id="rId5" imgW="6096015" imgH="3429294" progId="PowerPoint.Show.12">
                  <p:embed/>
                </p:oleObj>
              </mc:Choice>
              <mc:Fallback>
                <p:oleObj name="Presentation" r:id="rId5" imgW="6096015" imgH="3429294" progId="PowerPoint.Show.12">
                  <p:embed/>
                  <p:pic>
                    <p:nvPicPr>
                      <p:cNvPr id="0" name=""/>
                      <p:cNvPicPr/>
                      <p:nvPr/>
                    </p:nvPicPr>
                    <p:blipFill>
                      <a:blip r:embed="rId6"/>
                      <a:stretch>
                        <a:fillRect/>
                      </a:stretch>
                    </p:blipFill>
                    <p:spPr>
                      <a:xfrm>
                        <a:off x="3048000" y="1712913"/>
                        <a:ext cx="6096000" cy="3429000"/>
                      </a:xfrm>
                      <a:prstGeom prst="rect">
                        <a:avLst/>
                      </a:prstGeom>
                    </p:spPr>
                  </p:pic>
                </p:oleObj>
              </mc:Fallback>
            </mc:AlternateContent>
          </a:graphicData>
        </a:graphic>
      </p:graphicFrame>
    </p:spTree>
    <p:extLst>
      <p:ext uri="{BB962C8B-B14F-4D97-AF65-F5344CB8AC3E}">
        <p14:creationId xmlns:p14="http://schemas.microsoft.com/office/powerpoint/2010/main" val="70372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verb" presetSubtype="0" fill="hold" nodeType="clickEffect">
                                  <p:stCondLst>
                                    <p:cond delay="0"/>
                                  </p:stCondLst>
                                  <p:childTnLst>
                                    <p:cmd type="verb" cmd="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1972221" y="1298068"/>
            <a:ext cx="8425703" cy="3416320"/>
          </a:xfrm>
          <a:prstGeom prst="rect">
            <a:avLst/>
          </a:prstGeom>
          <a:noFill/>
        </p:spPr>
        <p:txBody>
          <a:bodyPr wrap="none" rtlCol="0" anchor="ctr">
            <a:spAutoFit/>
          </a:bodyPr>
          <a:lstStyle/>
          <a:p>
            <a:pPr lvl="0" algn="ctr">
              <a:defRPr/>
            </a:pP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5400" i="1" u="sng" strike="noStrike" kern="1200" cap="none" spc="0" normalizeH="0" baseline="0" noProof="0" dirty="0">
                <a:ln>
                  <a:noFill/>
                </a:ln>
                <a:solidFill>
                  <a:prstClr val="black"/>
                </a:solidFill>
                <a:effectLst/>
                <a:uLnTx/>
                <a:uFillTx/>
                <a:latin typeface="Calibri" panose="020F0502020204030204"/>
                <a:ea typeface="+mn-ea"/>
                <a:cs typeface="+mn-cs"/>
              </a:rPr>
              <a:t>Opening Hymn</a:t>
            </a:r>
            <a:r>
              <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rPr>
              <a:t>: </a:t>
            </a:r>
          </a:p>
          <a:p>
            <a:pPr lvl="0" algn="ctr">
              <a:defRPr/>
            </a:pPr>
            <a:endPar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endParaRPr>
          </a:p>
          <a:p>
            <a:pPr lvl="0" algn="ctr">
              <a:defRPr/>
            </a:pPr>
            <a:r>
              <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rPr>
              <a:t>“A Hymn of Glory Let us Sing”</a:t>
            </a:r>
          </a:p>
          <a:p>
            <a:pPr lvl="0" algn="ctr">
              <a:defRPr/>
            </a:pPr>
            <a:r>
              <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rPr>
              <a:t>ELW # 393</a:t>
            </a:r>
          </a:p>
        </p:txBody>
      </p:sp>
    </p:spTree>
    <p:extLst>
      <p:ext uri="{BB962C8B-B14F-4D97-AF65-F5344CB8AC3E}">
        <p14:creationId xmlns:p14="http://schemas.microsoft.com/office/powerpoint/2010/main" val="312069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327171" y="474345"/>
            <a:ext cx="11333526" cy="5909310"/>
          </a:xfrm>
          <a:prstGeom prst="rect">
            <a:avLst/>
          </a:prstGeom>
          <a:noFill/>
        </p:spPr>
        <p:txBody>
          <a:bodyPr wrap="square" rtlCol="0">
            <a:spAutoFit/>
          </a:bodyPr>
          <a:lstStyle/>
          <a:p>
            <a:r>
              <a:rPr lang="en-US" sz="5400" dirty="0"/>
              <a:t>1. A hymn of glory let us sing!</a:t>
            </a:r>
          </a:p>
          <a:p>
            <a:r>
              <a:rPr lang="en-US" sz="5400" dirty="0"/>
              <a:t>New hymns throughout the world shall ring: Alleluia! Alleluia!</a:t>
            </a:r>
          </a:p>
          <a:p>
            <a:r>
              <a:rPr lang="en-US" sz="5400" dirty="0"/>
              <a:t>Christ, by a road before untrod,</a:t>
            </a:r>
          </a:p>
          <a:p>
            <a:r>
              <a:rPr lang="en-US" sz="5400" dirty="0"/>
              <a:t>ascends unto the throne of God.</a:t>
            </a:r>
          </a:p>
          <a:p>
            <a:r>
              <a:rPr lang="en-US" sz="5400" dirty="0"/>
              <a:t>Alleluia! Alleluia!</a:t>
            </a:r>
          </a:p>
          <a:p>
            <a:r>
              <a:rPr lang="en-US" sz="5400" dirty="0"/>
              <a:t>Alleluia, alleluia, alleluia!   </a:t>
            </a:r>
          </a:p>
        </p:txBody>
      </p:sp>
    </p:spTree>
    <p:extLst>
      <p:ext uri="{BB962C8B-B14F-4D97-AF65-F5344CB8AC3E}">
        <p14:creationId xmlns:p14="http://schemas.microsoft.com/office/powerpoint/2010/main" val="299852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487959" y="533122"/>
            <a:ext cx="11216081" cy="5909310"/>
          </a:xfrm>
          <a:prstGeom prst="rect">
            <a:avLst/>
          </a:prstGeom>
          <a:noFill/>
        </p:spPr>
        <p:txBody>
          <a:bodyPr wrap="square" rtlCol="0">
            <a:spAutoFit/>
          </a:bodyPr>
          <a:lstStyle/>
          <a:p>
            <a:r>
              <a:rPr lang="en-US" sz="5400" dirty="0"/>
              <a:t>2. The holy apostolic band</a:t>
            </a:r>
          </a:p>
          <a:p>
            <a:r>
              <a:rPr lang="en-US" sz="5400" dirty="0"/>
              <a:t>upon the Mount of Olives stand,</a:t>
            </a:r>
          </a:p>
          <a:p>
            <a:r>
              <a:rPr lang="en-US" sz="5400" dirty="0"/>
              <a:t>Alleluia! Alleluia!</a:t>
            </a:r>
          </a:p>
          <a:p>
            <a:r>
              <a:rPr lang="en-US" sz="5400" dirty="0"/>
              <a:t>and with his faithful </a:t>
            </a:r>
            <a:r>
              <a:rPr lang="en-US" sz="5400" dirty="0" err="1"/>
              <a:t>foll'wers</a:t>
            </a:r>
            <a:r>
              <a:rPr lang="en-US" sz="5400" dirty="0"/>
              <a:t> see</a:t>
            </a:r>
          </a:p>
          <a:p>
            <a:r>
              <a:rPr lang="en-US" sz="5400" dirty="0"/>
              <a:t>their Lord ascend in majesty.</a:t>
            </a:r>
          </a:p>
          <a:p>
            <a:r>
              <a:rPr lang="en-US" sz="5400" dirty="0"/>
              <a:t>Alleluia! Alleluia!</a:t>
            </a:r>
          </a:p>
          <a:p>
            <a:r>
              <a:rPr lang="en-US" sz="5400" dirty="0"/>
              <a:t>Alleluia, alleluia, alleluia!</a:t>
            </a:r>
          </a:p>
        </p:txBody>
      </p:sp>
    </p:spTree>
    <p:extLst>
      <p:ext uri="{BB962C8B-B14F-4D97-AF65-F5344CB8AC3E}">
        <p14:creationId xmlns:p14="http://schemas.microsoft.com/office/powerpoint/2010/main" val="155393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11608</TotalTime>
  <Words>2757</Words>
  <Application>Microsoft Office PowerPoint</Application>
  <PresentationFormat>Widescreen</PresentationFormat>
  <Paragraphs>303</Paragraphs>
  <Slides>65</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65</vt:i4>
      </vt:variant>
    </vt:vector>
  </HeadingPairs>
  <TitlesOfParts>
    <vt:vector size="71" baseType="lpstr">
      <vt:lpstr>Arial</vt:lpstr>
      <vt:lpstr>Calibri</vt:lpstr>
      <vt:lpstr>Calibri Light</vt:lpstr>
      <vt:lpstr>Office Theme</vt:lpstr>
      <vt:lpstr>Retrospect</vt:lpstr>
      <vt:lpstr>Presentation</vt:lpstr>
      <vt:lpstr>St. John’s Lutheran Church 1000 Helena Ave. Helena, MT 59601 (406) 442-6270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 John’s Lutheran Church 1000 Helena Ave. Helena, MT 59601 (406) 442-6270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John’s Lutheran Church</dc:title>
  <dc:creator>Visitor</dc:creator>
  <cp:lastModifiedBy>Saint Johns</cp:lastModifiedBy>
  <cp:revision>1011</cp:revision>
  <cp:lastPrinted>2025-06-12T16:05:55Z</cp:lastPrinted>
  <dcterms:created xsi:type="dcterms:W3CDTF">2024-09-09T17:14:53Z</dcterms:created>
  <dcterms:modified xsi:type="dcterms:W3CDTF">2025-07-31T17:59:46Z</dcterms:modified>
</cp:coreProperties>
</file>