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6" r:id="rId2"/>
  </p:sldMasterIdLst>
  <p:sldIdLst>
    <p:sldId id="1379" r:id="rId3"/>
    <p:sldId id="609" r:id="rId4"/>
    <p:sldId id="701" r:id="rId5"/>
    <p:sldId id="1381" r:id="rId6"/>
    <p:sldId id="1382" r:id="rId7"/>
    <p:sldId id="1383" r:id="rId8"/>
    <p:sldId id="1384" r:id="rId9"/>
    <p:sldId id="1156" r:id="rId10"/>
    <p:sldId id="1103" r:id="rId11"/>
    <p:sldId id="1439" r:id="rId12"/>
    <p:sldId id="1440" r:id="rId13"/>
    <p:sldId id="500" r:id="rId14"/>
    <p:sldId id="1159" r:id="rId15"/>
    <p:sldId id="1160" r:id="rId16"/>
    <p:sldId id="1116" r:id="rId17"/>
    <p:sldId id="1360" r:id="rId18"/>
    <p:sldId id="1441" r:id="rId19"/>
    <p:sldId id="1442" r:id="rId20"/>
    <p:sldId id="1443" r:id="rId21"/>
    <p:sldId id="1283" r:id="rId22"/>
    <p:sldId id="1209" r:id="rId23"/>
    <p:sldId id="1123" r:id="rId24"/>
    <p:sldId id="1446" r:id="rId25"/>
    <p:sldId id="1124" r:id="rId26"/>
    <p:sldId id="1444" r:id="rId27"/>
    <p:sldId id="1448" r:id="rId28"/>
    <p:sldId id="1445" r:id="rId29"/>
    <p:sldId id="1449" r:id="rId30"/>
    <p:sldId id="1330" r:id="rId31"/>
    <p:sldId id="1388" r:id="rId32"/>
    <p:sldId id="1450" r:id="rId33"/>
    <p:sldId id="1389" r:id="rId34"/>
    <p:sldId id="769" r:id="rId35"/>
    <p:sldId id="770" r:id="rId36"/>
    <p:sldId id="304" r:id="rId37"/>
    <p:sldId id="1132" r:id="rId38"/>
    <p:sldId id="1133" r:id="rId39"/>
    <p:sldId id="1134" r:id="rId40"/>
    <p:sldId id="1391" r:id="rId41"/>
    <p:sldId id="1392" r:id="rId42"/>
    <p:sldId id="1451" r:id="rId43"/>
    <p:sldId id="1452" r:id="rId44"/>
    <p:sldId id="1138" r:id="rId45"/>
    <p:sldId id="1139" r:id="rId46"/>
    <p:sldId id="1421" r:id="rId47"/>
    <p:sldId id="1422" r:id="rId48"/>
    <p:sldId id="1423" r:id="rId49"/>
    <p:sldId id="1424" r:id="rId50"/>
    <p:sldId id="1425" r:id="rId51"/>
    <p:sldId id="1426" r:id="rId52"/>
    <p:sldId id="1427" r:id="rId53"/>
    <p:sldId id="1428" r:id="rId54"/>
    <p:sldId id="1429" r:id="rId55"/>
    <p:sldId id="1430" r:id="rId56"/>
    <p:sldId id="1453" r:id="rId57"/>
    <p:sldId id="1431" r:id="rId58"/>
    <p:sldId id="1432" r:id="rId59"/>
    <p:sldId id="1454" r:id="rId60"/>
    <p:sldId id="1457" r:id="rId61"/>
    <p:sldId id="1456" r:id="rId62"/>
    <p:sldId id="1458" r:id="rId63"/>
    <p:sldId id="1455" r:id="rId64"/>
    <p:sldId id="1459" r:id="rId65"/>
    <p:sldId id="1433" r:id="rId66"/>
    <p:sldId id="1434" r:id="rId67"/>
    <p:sldId id="1262" r:id="rId68"/>
    <p:sldId id="1319" r:id="rId69"/>
    <p:sldId id="1438"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itor" initials="V" lastIdx="0" clrIdx="0">
    <p:extLst>
      <p:ext uri="{19B8F6BF-5375-455C-9EA6-DF929625EA0E}">
        <p15:presenceInfo xmlns:p15="http://schemas.microsoft.com/office/powerpoint/2012/main" userId="Vis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4" d="100"/>
          <a:sy n="114" d="100"/>
        </p:scale>
        <p:origin x="48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8179-246B-406B-AF3B-ACAF9D318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95B20-6E0D-4090-8DEC-41513B54B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3F72D6-50CC-493E-A1FC-F591B2F238C2}"/>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5" name="Footer Placeholder 4">
            <a:extLst>
              <a:ext uri="{FF2B5EF4-FFF2-40B4-BE49-F238E27FC236}">
                <a16:creationId xmlns:a16="http://schemas.microsoft.com/office/drawing/2014/main" id="{7D7CFB2B-AF69-4DCA-9719-E2C6914DF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E449A-FFFF-46FF-86C9-EA59A20F91D0}"/>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7625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258-09B0-4969-BA57-44073F6FFC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0BAB0-4B55-44B3-A95C-00889F7F22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49339-0393-4DEE-848C-E6DBFDC2C1F7}"/>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5" name="Footer Placeholder 4">
            <a:extLst>
              <a:ext uri="{FF2B5EF4-FFF2-40B4-BE49-F238E27FC236}">
                <a16:creationId xmlns:a16="http://schemas.microsoft.com/office/drawing/2014/main" id="{766A35BB-75DF-44C6-AEBF-D25CECCE7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5006C-4710-4333-AF0C-87B97B4C154E}"/>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14789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CCB6A8-E2A9-4448-901C-6C0C290BF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1669C-9D1F-4D81-A052-E27115EA41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4683-2B22-4A35-A392-62CC122346EA}"/>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5" name="Footer Placeholder 4">
            <a:extLst>
              <a:ext uri="{FF2B5EF4-FFF2-40B4-BE49-F238E27FC236}">
                <a16:creationId xmlns:a16="http://schemas.microsoft.com/office/drawing/2014/main" id="{225E5493-580F-409F-9F50-12F8FF1C8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88BEB-34B0-4092-A529-4DB7C7E08E99}"/>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5439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56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113634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8B3CCB-AAEA-4070-AECF-8B68DCB188DF}"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73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8B3CCB-AAEA-4070-AECF-8B68DCB188DF}"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758487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8B3CCB-AAEA-4070-AECF-8B68DCB188DF}" type="datetimeFigureOut">
              <a:rPr lang="en-US" smtClean="0"/>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49466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8B3CCB-AAEA-4070-AECF-8B68DCB188DF}" type="datetimeFigureOut">
              <a:rPr lang="en-US" smtClean="0"/>
              <a:t>7/24/2025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225137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8B3CCB-AAEA-4070-AECF-8B68DCB188DF}" type="datetimeFigureOut">
              <a:rPr lang="en-US" smtClean="0"/>
              <a:t>7/24/2025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124344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8B3CCB-AAEA-4070-AECF-8B68DCB188DF}" type="datetimeFigureOut">
              <a:rPr lang="en-US" smtClean="0"/>
              <a:t>7/24/2025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B0B7E6-A857-4040-8E19-083FBBEF01ED}" type="slidenum">
              <a:rPr lang="en-US" smtClean="0"/>
              <a:t>‹#›</a:t>
            </a:fld>
            <a:endParaRPr lang="en-US"/>
          </a:p>
        </p:txBody>
      </p:sp>
    </p:spTree>
    <p:extLst>
      <p:ext uri="{BB962C8B-B14F-4D97-AF65-F5344CB8AC3E}">
        <p14:creationId xmlns:p14="http://schemas.microsoft.com/office/powerpoint/2010/main" val="3081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3A7E-A8A9-49F6-AE99-BA5A519C7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CE486-9827-4E86-A97E-8CEB9BAC96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B3714-2D02-48B0-8DD2-0BE8739525AA}"/>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5" name="Footer Placeholder 4">
            <a:extLst>
              <a:ext uri="{FF2B5EF4-FFF2-40B4-BE49-F238E27FC236}">
                <a16:creationId xmlns:a16="http://schemas.microsoft.com/office/drawing/2014/main" id="{04CF0BE6-2866-497A-8F7D-A38AB0FD9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ECEEC-BAD1-45AA-8E52-5AB90EFA57ED}"/>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227669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8B3CCB-AAEA-4070-AECF-8B68DCB188DF}"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481306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1042795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8B3CCB-AAEA-4070-AECF-8B68DCB188DF}"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0B7E6-A857-4040-8E19-083FBBEF01ED}" type="slidenum">
              <a:rPr lang="en-US" smtClean="0"/>
              <a:t>‹#›</a:t>
            </a:fld>
            <a:endParaRPr lang="en-US"/>
          </a:p>
        </p:txBody>
      </p:sp>
    </p:spTree>
    <p:extLst>
      <p:ext uri="{BB962C8B-B14F-4D97-AF65-F5344CB8AC3E}">
        <p14:creationId xmlns:p14="http://schemas.microsoft.com/office/powerpoint/2010/main" val="327733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BAF7-6815-4F36-9355-568871765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EEFB96-734D-400B-B2D2-234069095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5AAC66-6E30-49E7-8D24-0AF218A26296}"/>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5" name="Footer Placeholder 4">
            <a:extLst>
              <a:ext uri="{FF2B5EF4-FFF2-40B4-BE49-F238E27FC236}">
                <a16:creationId xmlns:a16="http://schemas.microsoft.com/office/drawing/2014/main" id="{6B43569F-2ED4-466D-8ADC-0A1F59FC7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DA63F-9C08-4962-8B82-86A11079F5FC}"/>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900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DCF2-73D8-4CF9-B48F-FB06E9BE7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937A0-6848-4919-AFFC-83DA360513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25C47F-BDA7-486C-9EA1-E8C92E395A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996F9-45EF-4B5D-B58D-D22DFA891C1D}"/>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6" name="Footer Placeholder 5">
            <a:extLst>
              <a:ext uri="{FF2B5EF4-FFF2-40B4-BE49-F238E27FC236}">
                <a16:creationId xmlns:a16="http://schemas.microsoft.com/office/drawing/2014/main" id="{691A2C34-76B5-4DD7-BD26-90C13ECEE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42DAA-CF62-444D-B366-E7337470611F}"/>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133861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D75C-46B9-4FC6-8F15-205A07B537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C88DC-0A70-49E0-99D9-000F8182E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A652C5-991B-45E5-AA89-2945FB8047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D70FE-94E7-47D5-B3AB-5DD9B8357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BD1F05-1A62-462C-936B-79DF6693B6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B7FAA2-70D7-46F1-ACA9-A774CA0A6C32}"/>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8" name="Footer Placeholder 7">
            <a:extLst>
              <a:ext uri="{FF2B5EF4-FFF2-40B4-BE49-F238E27FC236}">
                <a16:creationId xmlns:a16="http://schemas.microsoft.com/office/drawing/2014/main" id="{B7F70F86-AE5A-462C-B058-B9866356A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CB8A13-650B-4620-B5C3-073D13C589A9}"/>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43903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3F47-7209-4938-849D-A523120A7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CBD28D-1B7F-49CC-B772-CCC7B76AA695}"/>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4" name="Footer Placeholder 3">
            <a:extLst>
              <a:ext uri="{FF2B5EF4-FFF2-40B4-BE49-F238E27FC236}">
                <a16:creationId xmlns:a16="http://schemas.microsoft.com/office/drawing/2014/main" id="{3E265FB2-6B15-4D6E-9C64-54E809170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018E5-14D2-4FFE-AC46-03C429B7EF06}"/>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83453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8F13A4-F7A6-44AB-86AC-22848DAD85C0}"/>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3" name="Footer Placeholder 2">
            <a:extLst>
              <a:ext uri="{FF2B5EF4-FFF2-40B4-BE49-F238E27FC236}">
                <a16:creationId xmlns:a16="http://schemas.microsoft.com/office/drawing/2014/main" id="{B4AE6790-6586-4FCE-9D4C-76467D47FA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D1C21-6CC0-48C6-8A6B-BCAC0EC30A64}"/>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255392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B65C-AF1F-40BE-964D-66709CD92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A8407-7ED2-4C80-AA35-093B3C1E6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15ED6-C5F6-4AAF-951A-A105C9C71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FE8602-4DE4-4F8C-BFE1-6FE0B3633A42}"/>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6" name="Footer Placeholder 5">
            <a:extLst>
              <a:ext uri="{FF2B5EF4-FFF2-40B4-BE49-F238E27FC236}">
                <a16:creationId xmlns:a16="http://schemas.microsoft.com/office/drawing/2014/main" id="{FDF880B5-34C2-4BB7-A971-3F4F78F80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34D36-45AC-4FDA-AB6C-4F96F626F21E}"/>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327198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DC67-A520-43E5-A707-3728D38FA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AA6EEB-937F-4AD1-B97C-EED065D88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380DC1-B472-4B72-BECA-7B28BE52E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833789-9A3D-4EF4-B7C8-318374A3F12A}"/>
              </a:ext>
            </a:extLst>
          </p:cNvPr>
          <p:cNvSpPr>
            <a:spLocks noGrp="1"/>
          </p:cNvSpPr>
          <p:nvPr>
            <p:ph type="dt" sz="half" idx="10"/>
          </p:nvPr>
        </p:nvSpPr>
        <p:spPr/>
        <p:txBody>
          <a:bodyPr/>
          <a:lstStyle/>
          <a:p>
            <a:fld id="{B047A37D-492F-4D58-9D28-5795122DD1F2}" type="datetimeFigureOut">
              <a:rPr lang="en-US" smtClean="0"/>
              <a:t>7/24/2025</a:t>
            </a:fld>
            <a:endParaRPr lang="en-US"/>
          </a:p>
        </p:txBody>
      </p:sp>
      <p:sp>
        <p:nvSpPr>
          <p:cNvPr id="6" name="Footer Placeholder 5">
            <a:extLst>
              <a:ext uri="{FF2B5EF4-FFF2-40B4-BE49-F238E27FC236}">
                <a16:creationId xmlns:a16="http://schemas.microsoft.com/office/drawing/2014/main" id="{C4C318C9-E1EB-4EA8-8107-F3FE63985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1654B-3F7D-4F19-ACC1-140AE7CC515B}"/>
              </a:ext>
            </a:extLst>
          </p:cNvPr>
          <p:cNvSpPr>
            <a:spLocks noGrp="1"/>
          </p:cNvSpPr>
          <p:nvPr>
            <p:ph type="sldNum" sz="quarter" idx="12"/>
          </p:nvPr>
        </p:nvSpPr>
        <p:spPr/>
        <p:txBody>
          <a:bodyPr/>
          <a:lstStyle/>
          <a:p>
            <a:fld id="{A63364E2-8B8F-49BD-9B90-6EBC6CBBF013}" type="slidenum">
              <a:rPr lang="en-US" smtClean="0"/>
              <a:t>‹#›</a:t>
            </a:fld>
            <a:endParaRPr lang="en-US"/>
          </a:p>
        </p:txBody>
      </p:sp>
    </p:spTree>
    <p:extLst>
      <p:ext uri="{BB962C8B-B14F-4D97-AF65-F5344CB8AC3E}">
        <p14:creationId xmlns:p14="http://schemas.microsoft.com/office/powerpoint/2010/main" val="107576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B7547B-E15E-44F7-83BC-7C1C7590F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49D0B-B865-4BB1-814B-A0C26B025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6698E-C2F3-49E5-A7EA-4D1844F4F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7A37D-492F-4D58-9D28-5795122DD1F2}" type="datetimeFigureOut">
              <a:rPr lang="en-US" smtClean="0"/>
              <a:t>7/24/2025</a:t>
            </a:fld>
            <a:endParaRPr lang="en-US"/>
          </a:p>
        </p:txBody>
      </p:sp>
      <p:sp>
        <p:nvSpPr>
          <p:cNvPr id="5" name="Footer Placeholder 4">
            <a:extLst>
              <a:ext uri="{FF2B5EF4-FFF2-40B4-BE49-F238E27FC236}">
                <a16:creationId xmlns:a16="http://schemas.microsoft.com/office/drawing/2014/main" id="{6FE9D3D4-E00C-45B1-9E88-DD7DEB87C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229BB-92EE-483D-906F-73F07689B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364E2-8B8F-49BD-9B90-6EBC6CBBF013}" type="slidenum">
              <a:rPr lang="en-US" smtClean="0"/>
              <a:t>‹#›</a:t>
            </a:fld>
            <a:endParaRPr lang="en-US"/>
          </a:p>
        </p:txBody>
      </p:sp>
    </p:spTree>
    <p:extLst>
      <p:ext uri="{BB962C8B-B14F-4D97-AF65-F5344CB8AC3E}">
        <p14:creationId xmlns:p14="http://schemas.microsoft.com/office/powerpoint/2010/main" val="127524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8B3CCB-AAEA-4070-AECF-8B68DCB188DF}" type="datetimeFigureOut">
              <a:rPr lang="en-US" smtClean="0"/>
              <a:t>7/24/2025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B0B7E6-A857-4040-8E19-083FBBEF01E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40746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PowerPoint_Presentation.pptx"/><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B696A-5127-44BC-850B-A37354B31038}"/>
              </a:ext>
            </a:extLst>
          </p:cNvPr>
          <p:cNvSpPr>
            <a:spLocks noGrp="1"/>
          </p:cNvSpPr>
          <p:nvPr>
            <p:ph type="title"/>
          </p:nvPr>
        </p:nvSpPr>
        <p:spPr>
          <a:xfrm>
            <a:off x="838200" y="-4739"/>
            <a:ext cx="10515600" cy="2852480"/>
          </a:xfrm>
        </p:spPr>
        <p:txBody>
          <a:bodyPr>
            <a:normAutofit/>
          </a:bodyPr>
          <a:lstStyle/>
          <a:p>
            <a:pPr algn="ctr"/>
            <a:r>
              <a:rPr lang="en-US" sz="6000" dirty="0">
                <a:latin typeface="+mn-lt"/>
              </a:rPr>
              <a:t>St. John’s Lutheran Church</a:t>
            </a:r>
            <a:br>
              <a:rPr lang="en-US" sz="4800" dirty="0">
                <a:latin typeface="+mn-lt"/>
              </a:rPr>
            </a:br>
            <a:r>
              <a:rPr lang="en-US" sz="4800" dirty="0">
                <a:latin typeface="+mn-lt"/>
              </a:rPr>
              <a:t>1000 Helena Ave.</a:t>
            </a:r>
            <a:br>
              <a:rPr lang="en-US" sz="4800" dirty="0">
                <a:latin typeface="+mn-lt"/>
              </a:rPr>
            </a:br>
            <a:r>
              <a:rPr lang="en-US" sz="4800" dirty="0">
                <a:latin typeface="+mn-lt"/>
              </a:rPr>
              <a:t>Helena, MT 59601</a:t>
            </a:r>
            <a:br>
              <a:rPr lang="en-US" sz="4800" dirty="0"/>
            </a:br>
            <a:r>
              <a:rPr lang="en-US" sz="4000" dirty="0"/>
              <a:t>(406) 442-6270</a:t>
            </a:r>
            <a:endParaRPr lang="en-US" sz="4800" dirty="0"/>
          </a:p>
        </p:txBody>
      </p:sp>
      <p:sp>
        <p:nvSpPr>
          <p:cNvPr id="5" name="Title 3">
            <a:extLst>
              <a:ext uri="{FF2B5EF4-FFF2-40B4-BE49-F238E27FC236}">
                <a16:creationId xmlns:a16="http://schemas.microsoft.com/office/drawing/2014/main" id="{803F1BFD-0029-4FA5-97EF-F8D39A550DCF}"/>
              </a:ext>
            </a:extLst>
          </p:cNvPr>
          <p:cNvSpPr txBox="1">
            <a:spLocks/>
          </p:cNvSpPr>
          <p:nvPr/>
        </p:nvSpPr>
        <p:spPr>
          <a:xfrm>
            <a:off x="191937" y="2809917"/>
            <a:ext cx="11808125" cy="2643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600"/>
              </a:lnSpc>
              <a:defRPr/>
            </a:pPr>
            <a:r>
              <a:rPr lang="en-US" sz="7200" b="1" i="1" dirty="0">
                <a:solidFill>
                  <a:prstClr val="black"/>
                </a:solidFill>
                <a:latin typeface="Calibri" panose="020F0502020204030204"/>
              </a:rPr>
              <a:t>July 27, 2025</a:t>
            </a:r>
            <a:endParaRPr kumimoji="0" lang="en-US" sz="7200" b="1"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Title 3">
            <a:extLst>
              <a:ext uri="{FF2B5EF4-FFF2-40B4-BE49-F238E27FC236}">
                <a16:creationId xmlns:a16="http://schemas.microsoft.com/office/drawing/2014/main" id="{20B81CD9-09FD-42CC-9F93-516A66F3C4CF}"/>
              </a:ext>
            </a:extLst>
          </p:cNvPr>
          <p:cNvSpPr txBox="1">
            <a:spLocks/>
          </p:cNvSpPr>
          <p:nvPr/>
        </p:nvSpPr>
        <p:spPr>
          <a:xfrm>
            <a:off x="838199" y="5262112"/>
            <a:ext cx="10515600" cy="947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effectLst/>
                <a:uLnTx/>
                <a:uFillTx/>
                <a:latin typeface="Calibri" panose="020F0502020204030204"/>
                <a:ea typeface="+mj-ea"/>
                <a:cs typeface="+mj-cs"/>
              </a:rPr>
              <a:t>Pastor Keith Weatherford</a:t>
            </a:r>
            <a:r>
              <a:rPr kumimoji="0" lang="en-US" sz="5400" b="0" i="0" u="none" strike="noStrike" kern="1200" cap="none" spc="0" normalizeH="0" baseline="0" noProof="0" dirty="0">
                <a:ln>
                  <a:noFill/>
                </a:ln>
                <a:effectLst/>
                <a:uLnTx/>
                <a:uFillTx/>
                <a:latin typeface="Calibri" panose="020F0502020204030204"/>
                <a:ea typeface="+mj-ea"/>
                <a:cs typeface="+mj-cs"/>
              </a:rPr>
              <a:t>, Presiding</a:t>
            </a:r>
          </a:p>
        </p:txBody>
      </p:sp>
      <p:pic>
        <p:nvPicPr>
          <p:cNvPr id="1026" name="Picture 2" descr="Luther rose - Wikipedia">
            <a:extLst>
              <a:ext uri="{FF2B5EF4-FFF2-40B4-BE49-F238E27FC236}">
                <a16:creationId xmlns:a16="http://schemas.microsoft.com/office/drawing/2014/main" id="{1A36763E-A27A-4988-B9C7-EFC053A70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447" y="123685"/>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CA Branding - Evangelical Lutheran Church in America">
            <a:extLst>
              <a:ext uri="{FF2B5EF4-FFF2-40B4-BE49-F238E27FC236}">
                <a16:creationId xmlns:a16="http://schemas.microsoft.com/office/drawing/2014/main" id="{AA400A8D-69E6-4FB0-9D9E-5B346A328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8148E6-A453-4171-8C74-FD4151182735}"/>
              </a:ext>
            </a:extLst>
          </p:cNvPr>
          <p:cNvSpPr txBox="1"/>
          <p:nvPr/>
        </p:nvSpPr>
        <p:spPr>
          <a:xfrm>
            <a:off x="68334" y="6030282"/>
            <a:ext cx="12055332"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(Materials used with permission under One License, License Number A-704356.)</a:t>
            </a:r>
          </a:p>
        </p:txBody>
      </p:sp>
    </p:spTree>
    <p:extLst>
      <p:ext uri="{BB962C8B-B14F-4D97-AF65-F5344CB8AC3E}">
        <p14:creationId xmlns:p14="http://schemas.microsoft.com/office/powerpoint/2010/main" val="16418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439024" y="295173"/>
            <a:ext cx="11752976" cy="5909310"/>
          </a:xfrm>
          <a:prstGeom prst="rect">
            <a:avLst/>
          </a:prstGeom>
          <a:noFill/>
        </p:spPr>
        <p:txBody>
          <a:bodyPr wrap="square" rtlCol="0">
            <a:spAutoFit/>
          </a:bodyPr>
          <a:lstStyle/>
          <a:p>
            <a:r>
              <a:rPr lang="en-US" sz="5400" dirty="0"/>
              <a:t>2. Gracious God, I come before thee;</a:t>
            </a:r>
          </a:p>
          <a:p>
            <a:r>
              <a:rPr lang="en-US" sz="5400" dirty="0"/>
              <a:t>   come thou also unto me;</a:t>
            </a:r>
          </a:p>
          <a:p>
            <a:r>
              <a:rPr lang="en-US" sz="5400" dirty="0"/>
              <a:t>   where we find thee and adore thee,</a:t>
            </a:r>
          </a:p>
          <a:p>
            <a:r>
              <a:rPr lang="en-US" sz="5400" dirty="0"/>
              <a:t>   there a </a:t>
            </a:r>
            <a:r>
              <a:rPr lang="en-US" sz="5400" dirty="0" err="1"/>
              <a:t>heav'n</a:t>
            </a:r>
            <a:r>
              <a:rPr lang="en-US" sz="5400" dirty="0"/>
              <a:t> on earth must be.</a:t>
            </a:r>
          </a:p>
          <a:p>
            <a:r>
              <a:rPr lang="en-US" sz="5400" dirty="0"/>
              <a:t>   To my heart, oh, enter thou,</a:t>
            </a:r>
          </a:p>
          <a:p>
            <a:r>
              <a:rPr lang="en-US" sz="5400" dirty="0"/>
              <a:t>   let it be thy temple now!</a:t>
            </a:r>
          </a:p>
          <a:p>
            <a:pPr lvl="0">
              <a:defRPr/>
            </a:pPr>
            <a:endParaRPr lang="en-US" sz="5400" b="1" dirty="0">
              <a:solidFill>
                <a:prstClr val="black"/>
              </a:solidFill>
            </a:endParaRPr>
          </a:p>
        </p:txBody>
      </p:sp>
    </p:spTree>
    <p:extLst>
      <p:ext uri="{BB962C8B-B14F-4D97-AF65-F5344CB8AC3E}">
        <p14:creationId xmlns:p14="http://schemas.microsoft.com/office/powerpoint/2010/main" val="408054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654341" y="689455"/>
            <a:ext cx="11752976" cy="5909310"/>
          </a:xfrm>
          <a:prstGeom prst="rect">
            <a:avLst/>
          </a:prstGeom>
          <a:noFill/>
        </p:spPr>
        <p:txBody>
          <a:bodyPr wrap="square" rtlCol="0">
            <a:spAutoFit/>
          </a:bodyPr>
          <a:lstStyle/>
          <a:p>
            <a:r>
              <a:rPr lang="en-US" sz="5400" dirty="0"/>
              <a:t>5. Speak, O God, and I will hear thee,</a:t>
            </a:r>
          </a:p>
          <a:p>
            <a:r>
              <a:rPr lang="en-US" sz="5400" dirty="0"/>
              <a:t>let thy will be done indeed;</a:t>
            </a:r>
          </a:p>
          <a:p>
            <a:r>
              <a:rPr lang="en-US" sz="5400" dirty="0"/>
              <a:t>may I undisturbed draw near thee</a:t>
            </a:r>
          </a:p>
          <a:p>
            <a:r>
              <a:rPr lang="en-US" sz="5400" dirty="0"/>
              <a:t>while thou dost thy people feed.</a:t>
            </a:r>
          </a:p>
          <a:p>
            <a:r>
              <a:rPr lang="en-US" sz="5400" dirty="0"/>
              <a:t>Here of life the fountain flows;</a:t>
            </a:r>
          </a:p>
          <a:p>
            <a:r>
              <a:rPr lang="en-US" sz="5400" dirty="0"/>
              <a:t>here is balm for all our woes.</a:t>
            </a:r>
          </a:p>
          <a:p>
            <a:pPr lvl="0">
              <a:defRPr/>
            </a:pPr>
            <a:endParaRPr lang="en-US" sz="5400" b="1" dirty="0">
              <a:solidFill>
                <a:prstClr val="black"/>
              </a:solidFill>
            </a:endParaRPr>
          </a:p>
        </p:txBody>
      </p:sp>
    </p:spTree>
    <p:extLst>
      <p:ext uri="{BB962C8B-B14F-4D97-AF65-F5344CB8AC3E}">
        <p14:creationId xmlns:p14="http://schemas.microsoft.com/office/powerpoint/2010/main" val="280989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8CF11F-DE35-46C5-831E-94AABA31CCF9}"/>
              </a:ext>
            </a:extLst>
          </p:cNvPr>
          <p:cNvSpPr txBox="1"/>
          <p:nvPr/>
        </p:nvSpPr>
        <p:spPr>
          <a:xfrm>
            <a:off x="2647142" y="-4882"/>
            <a:ext cx="6897722"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Apostolic Greeting</a:t>
            </a:r>
          </a:p>
        </p:txBody>
      </p:sp>
      <p:sp>
        <p:nvSpPr>
          <p:cNvPr id="10" name="TextBox 9">
            <a:extLst>
              <a:ext uri="{FF2B5EF4-FFF2-40B4-BE49-F238E27FC236}">
                <a16:creationId xmlns:a16="http://schemas.microsoft.com/office/drawing/2014/main" id="{1716BAAF-9BB0-4E98-921E-7AACBFD94147}"/>
              </a:ext>
            </a:extLst>
          </p:cNvPr>
          <p:cNvSpPr txBox="1"/>
          <p:nvPr/>
        </p:nvSpPr>
        <p:spPr>
          <a:xfrm>
            <a:off x="1667764" y="1213008"/>
            <a:ext cx="9722477"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grace of our Lord Jesus Christ, the love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and the communion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Holy Spirit be with you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also with you.</a:t>
            </a:r>
          </a:p>
        </p:txBody>
      </p:sp>
      <p:sp>
        <p:nvSpPr>
          <p:cNvPr id="11" name="TextBox 10">
            <a:extLst>
              <a:ext uri="{FF2B5EF4-FFF2-40B4-BE49-F238E27FC236}">
                <a16:creationId xmlns:a16="http://schemas.microsoft.com/office/drawing/2014/main" id="{FB60C471-B930-406B-9EE1-0A9280043851}"/>
              </a:ext>
            </a:extLst>
          </p:cNvPr>
          <p:cNvSpPr txBox="1"/>
          <p:nvPr/>
        </p:nvSpPr>
        <p:spPr>
          <a:xfrm>
            <a:off x="953324" y="467431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D35FA3BA-F096-4BE3-AF10-4EA76DAA96E0}"/>
              </a:ext>
            </a:extLst>
          </p:cNvPr>
          <p:cNvSpPr txBox="1"/>
          <p:nvPr/>
        </p:nvSpPr>
        <p:spPr>
          <a:xfrm>
            <a:off x="961950" y="1213008"/>
            <a:ext cx="7280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88492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2667188" y="-177484"/>
            <a:ext cx="6561412"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Prayer of the Day</a:t>
            </a:r>
          </a:p>
        </p:txBody>
      </p:sp>
      <p:sp>
        <p:nvSpPr>
          <p:cNvPr id="10" name="TextBox 9">
            <a:extLst>
              <a:ext uri="{FF2B5EF4-FFF2-40B4-BE49-F238E27FC236}">
                <a16:creationId xmlns:a16="http://schemas.microsoft.com/office/drawing/2014/main" id="{CF023FB3-21FF-453E-B334-4E31C3F8F639}"/>
              </a:ext>
            </a:extLst>
          </p:cNvPr>
          <p:cNvSpPr txBox="1"/>
          <p:nvPr/>
        </p:nvSpPr>
        <p:spPr>
          <a:xfrm>
            <a:off x="501781" y="1363849"/>
            <a:ext cx="11474822" cy="5078313"/>
          </a:xfrm>
          <a:prstGeom prst="rect">
            <a:avLst/>
          </a:prstGeom>
          <a:noFill/>
        </p:spPr>
        <p:txBody>
          <a:bodyPr wrap="square" rtlCol="0">
            <a:spAutoFit/>
          </a:bodyPr>
          <a:lstStyle/>
          <a:p>
            <a:pPr lvl="0">
              <a:defRPr/>
            </a:pPr>
            <a:r>
              <a:rPr lang="en-US" sz="5400" dirty="0">
                <a:solidFill>
                  <a:prstClr val="black"/>
                </a:solidFill>
                <a:latin typeface="Calibri" panose="020F0502020204030204"/>
              </a:rPr>
              <a:t>P: Let us pray. Almighty and ever-living God,</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5400" b="1" dirty="0"/>
              <a:t>C:</a:t>
            </a:r>
            <a:r>
              <a:rPr lang="en-US" sz="5400" dirty="0"/>
              <a:t> </a:t>
            </a:r>
            <a:r>
              <a:rPr lang="en-US" sz="5400" b="1" dirty="0"/>
              <a:t>you are always more ready to hear than we are to pray, and you gladly give more than we either desire or deserve. Pour upon us your abundant mercy.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46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562063" y="908207"/>
            <a:ext cx="11476139" cy="5078313"/>
          </a:xfrm>
          <a:prstGeom prst="rect">
            <a:avLst/>
          </a:prstGeom>
          <a:noFill/>
        </p:spPr>
        <p:txBody>
          <a:bodyPr wrap="square" rtlCol="0">
            <a:spAutoFit/>
          </a:bodyPr>
          <a:lstStyle/>
          <a:p>
            <a:r>
              <a:rPr lang="en-US" sz="5400" b="1" dirty="0"/>
              <a:t>Forgive us those things that weigh on our conscience, and give us those good things that come only through your Son, Jesus Christ, our Savior and Lord.</a:t>
            </a:r>
          </a:p>
          <a:p>
            <a:endParaRPr lang="en-US" sz="5400" b="1" dirty="0"/>
          </a:p>
          <a:p>
            <a:r>
              <a:rPr lang="en-US" sz="5400" b="1" dirty="0"/>
              <a:t>Amen.</a:t>
            </a:r>
            <a:endParaRPr lang="en-US" sz="5400" dirty="0"/>
          </a:p>
        </p:txBody>
      </p:sp>
    </p:spTree>
    <p:extLst>
      <p:ext uri="{BB962C8B-B14F-4D97-AF65-F5344CB8AC3E}">
        <p14:creationId xmlns:p14="http://schemas.microsoft.com/office/powerpoint/2010/main" val="169710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2177176" y="65177"/>
            <a:ext cx="7837659" cy="1015663"/>
          </a:xfrm>
          <a:prstGeom prst="rect">
            <a:avLst/>
          </a:prstGeom>
          <a:noFill/>
        </p:spPr>
        <p:txBody>
          <a:bodyPr wrap="none" rtlCol="0" anchor="ctr">
            <a:spAutoFit/>
          </a:bodyPr>
          <a:lstStyle/>
          <a:p>
            <a:pPr lvl="0" algn="ctr">
              <a:defRPr/>
            </a:pP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First Reading: Psalm 138</a:t>
            </a:r>
          </a:p>
        </p:txBody>
      </p:sp>
      <p:sp>
        <p:nvSpPr>
          <p:cNvPr id="14" name="TextBox 13">
            <a:extLst>
              <a:ext uri="{FF2B5EF4-FFF2-40B4-BE49-F238E27FC236}">
                <a16:creationId xmlns:a16="http://schemas.microsoft.com/office/drawing/2014/main" id="{8D729F41-F135-4298-8367-324F4A78FBC5}"/>
              </a:ext>
            </a:extLst>
          </p:cNvPr>
          <p:cNvSpPr txBox="1"/>
          <p:nvPr/>
        </p:nvSpPr>
        <p:spPr>
          <a:xfrm>
            <a:off x="335561" y="1159190"/>
            <a:ext cx="11576806" cy="9596601"/>
          </a:xfrm>
          <a:prstGeom prst="rect">
            <a:avLst/>
          </a:prstGeom>
          <a:noFill/>
        </p:spPr>
        <p:txBody>
          <a:bodyPr wrap="square" rtlCol="0">
            <a:spAutoFit/>
          </a:bodyPr>
          <a:lstStyle/>
          <a:p>
            <a:pPr lvl="0">
              <a:defRPr/>
            </a:pPr>
            <a:r>
              <a:rPr lang="en-US" sz="5400" i="1" dirty="0"/>
              <a:t>Your steadfast love endures forever; do not abandon the works of your hands.</a:t>
            </a:r>
          </a:p>
          <a:p>
            <a:pPr lvl="0">
              <a:defRPr/>
            </a:pPr>
            <a:endParaRPr lang="en-US" sz="5400" i="1" dirty="0"/>
          </a:p>
          <a:p>
            <a:pPr lvl="0">
              <a:defRPr/>
            </a:pPr>
            <a:r>
              <a:rPr lang="en-US" sz="5400" baseline="30000" dirty="0"/>
              <a:t>1</a:t>
            </a:r>
            <a:r>
              <a:rPr lang="en-US" sz="5400" dirty="0"/>
              <a:t> I will give thanks to you, O </a:t>
            </a:r>
            <a:r>
              <a:rPr lang="en-US" sz="5400" cap="small" dirty="0"/>
              <a:t>Lord</a:t>
            </a:r>
            <a:r>
              <a:rPr lang="en-US" sz="5400" dirty="0"/>
              <a:t>, with my whole heart;</a:t>
            </a:r>
            <a:br>
              <a:rPr lang="en-US" sz="5400" dirty="0"/>
            </a:br>
            <a:r>
              <a:rPr lang="en-US" sz="5400" dirty="0"/>
              <a:t>before the gods I will sing your praise.</a:t>
            </a:r>
            <a:br>
              <a:rPr lang="en-US" dirty="0"/>
            </a:br>
            <a:endParaRPr lang="en-US" sz="5400" i="1" dirty="0"/>
          </a:p>
          <a:p>
            <a:pPr lvl="0">
              <a:defRPr/>
            </a:pPr>
            <a:endParaRPr lang="en-US" sz="5400" i="1" dirty="0"/>
          </a:p>
          <a:p>
            <a:pPr lvl="0">
              <a:lnSpc>
                <a:spcPct val="150000"/>
              </a:lnSpc>
              <a:defRPr/>
            </a:pPr>
            <a:endParaRPr kumimoji="0" lang="en-US" sz="1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67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FE77E-8CFC-4E29-BC50-013EB1DC773F}"/>
              </a:ext>
            </a:extLst>
          </p:cNvPr>
          <p:cNvSpPr txBox="1"/>
          <p:nvPr/>
        </p:nvSpPr>
        <p:spPr>
          <a:xfrm>
            <a:off x="248873" y="503340"/>
            <a:ext cx="11694253" cy="6740307"/>
          </a:xfrm>
          <a:prstGeom prst="rect">
            <a:avLst/>
          </a:prstGeom>
          <a:noFill/>
        </p:spPr>
        <p:txBody>
          <a:bodyPr wrap="square" rtlCol="0">
            <a:spAutoFit/>
          </a:bodyPr>
          <a:lstStyle/>
          <a:p>
            <a:r>
              <a:rPr lang="en-US" sz="5400" baseline="30000" dirty="0"/>
              <a:t>2</a:t>
            </a:r>
            <a:r>
              <a:rPr lang="en-US" sz="5400" dirty="0"/>
              <a:t> I will bow down toward your holy temple and praise your name, because of your steadfast love and faithfulness;</a:t>
            </a:r>
            <a:br>
              <a:rPr lang="en-US" sz="5400" dirty="0"/>
            </a:br>
            <a:r>
              <a:rPr lang="en-US" sz="5400" dirty="0"/>
              <a:t>for you have glorified your name and your word above all things. </a:t>
            </a:r>
            <a:br>
              <a:rPr lang="en-US" sz="5400" dirty="0"/>
            </a:br>
            <a:r>
              <a:rPr lang="en-US" sz="5400" baseline="30000" dirty="0"/>
              <a:t>3</a:t>
            </a:r>
            <a:r>
              <a:rPr lang="en-US" sz="5400" dirty="0"/>
              <a:t> When I called, you answered me; you increased my strength within me.</a:t>
            </a:r>
            <a:br>
              <a:rPr lang="en-US" dirty="0"/>
            </a:br>
            <a:r>
              <a:rPr lang="en-US" sz="5400" dirty="0"/>
              <a:t> </a:t>
            </a:r>
          </a:p>
        </p:txBody>
      </p:sp>
    </p:spTree>
    <p:extLst>
      <p:ext uri="{BB962C8B-B14F-4D97-AF65-F5344CB8AC3E}">
        <p14:creationId xmlns:p14="http://schemas.microsoft.com/office/powerpoint/2010/main" val="369989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003B36-69FC-4C59-8492-AFC6E68ABD02}"/>
              </a:ext>
            </a:extLst>
          </p:cNvPr>
          <p:cNvSpPr txBox="1"/>
          <p:nvPr/>
        </p:nvSpPr>
        <p:spPr>
          <a:xfrm>
            <a:off x="494951" y="868250"/>
            <a:ext cx="11400637" cy="6186309"/>
          </a:xfrm>
          <a:prstGeom prst="rect">
            <a:avLst/>
          </a:prstGeom>
          <a:noFill/>
        </p:spPr>
        <p:txBody>
          <a:bodyPr wrap="square" rtlCol="0">
            <a:spAutoFit/>
          </a:bodyPr>
          <a:lstStyle/>
          <a:p>
            <a:pPr lvl="0">
              <a:defRPr/>
            </a:pPr>
            <a:r>
              <a:rPr lang="en-US" sz="5400" baseline="30000" dirty="0"/>
              <a:t>4</a:t>
            </a:r>
            <a:r>
              <a:rPr lang="en-US" sz="5400" dirty="0"/>
              <a:t> All the rulers of the earth will praise you, O </a:t>
            </a:r>
            <a:r>
              <a:rPr lang="en-US" sz="5400" cap="small" dirty="0"/>
              <a:t>Lord</a:t>
            </a:r>
            <a:r>
              <a:rPr lang="en-US" sz="5400" dirty="0"/>
              <a:t>, when they have heard the words of your mouth.</a:t>
            </a:r>
            <a:br>
              <a:rPr lang="en-US" sz="5400" dirty="0"/>
            </a:br>
            <a:r>
              <a:rPr lang="en-US" sz="5400" baseline="30000" dirty="0"/>
              <a:t>5</a:t>
            </a:r>
            <a:r>
              <a:rPr lang="en-US" sz="5400" dirty="0"/>
              <a:t> They will sing of the ways of the </a:t>
            </a:r>
            <a:r>
              <a:rPr lang="en-US" sz="5400" cap="small" dirty="0"/>
              <a:t>Lord</a:t>
            </a:r>
            <a:r>
              <a:rPr lang="en-US" sz="5400" dirty="0"/>
              <a:t>,</a:t>
            </a:r>
            <a:br>
              <a:rPr lang="en-US" sz="5400" dirty="0"/>
            </a:br>
            <a:r>
              <a:rPr lang="en-US" sz="5400" dirty="0"/>
              <a:t>that great is the glory of the </a:t>
            </a:r>
            <a:r>
              <a:rPr lang="en-US" sz="5400" cap="small" dirty="0"/>
              <a:t>Lord</a:t>
            </a:r>
            <a:r>
              <a:rPr lang="en-US" sz="5400" dirty="0"/>
              <a:t>.</a:t>
            </a:r>
          </a:p>
          <a:p>
            <a:pPr lvl="0">
              <a:defRPr/>
            </a:pPr>
            <a:r>
              <a:rPr lang="en-US" sz="5400" dirty="0"/>
              <a:t> </a:t>
            </a:r>
            <a:br>
              <a:rPr lang="en-US" dirty="0"/>
            </a:br>
            <a:br>
              <a:rPr lang="en-US" dirty="0"/>
            </a:b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675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6E9D34-7DAD-4FB1-9A60-CEC40064967C}"/>
              </a:ext>
            </a:extLst>
          </p:cNvPr>
          <p:cNvSpPr txBox="1"/>
          <p:nvPr/>
        </p:nvSpPr>
        <p:spPr>
          <a:xfrm>
            <a:off x="436228" y="436227"/>
            <a:ext cx="11509696" cy="5355312"/>
          </a:xfrm>
          <a:prstGeom prst="rect">
            <a:avLst/>
          </a:prstGeom>
          <a:noFill/>
        </p:spPr>
        <p:txBody>
          <a:bodyPr wrap="square" rtlCol="0">
            <a:spAutoFit/>
          </a:bodyPr>
          <a:lstStyle/>
          <a:p>
            <a:r>
              <a:rPr lang="en-US" sz="5400" baseline="30000" dirty="0"/>
              <a:t>6</a:t>
            </a:r>
            <a:r>
              <a:rPr lang="en-US" sz="5400" dirty="0"/>
              <a:t> The </a:t>
            </a:r>
            <a:r>
              <a:rPr lang="en-US" sz="5400" cap="small" dirty="0"/>
              <a:t>Lord</a:t>
            </a:r>
            <a:r>
              <a:rPr lang="en-US" sz="5400" dirty="0"/>
              <a:t> is high, yet cares for the lowly, perceiving the haughty from afar. </a:t>
            </a:r>
            <a:r>
              <a:rPr lang="en-US" sz="5400" baseline="30000" dirty="0"/>
              <a:t>7</a:t>
            </a:r>
            <a:r>
              <a:rPr lang="en-US" sz="5400" dirty="0"/>
              <a:t> Though I walk in the midst of trouble, you keep me safe; you stretch forth your hand against the fury of my enemies; your right hand shall save me.</a:t>
            </a:r>
            <a:br>
              <a:rPr lang="en-US" sz="5400" dirty="0"/>
            </a:br>
            <a:r>
              <a:rPr lang="en-US" dirty="0"/>
              <a:t> </a:t>
            </a:r>
          </a:p>
        </p:txBody>
      </p:sp>
    </p:spTree>
    <p:extLst>
      <p:ext uri="{BB962C8B-B14F-4D97-AF65-F5344CB8AC3E}">
        <p14:creationId xmlns:p14="http://schemas.microsoft.com/office/powerpoint/2010/main" val="111783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003B36-69FC-4C59-8492-AFC6E68ABD02}"/>
              </a:ext>
            </a:extLst>
          </p:cNvPr>
          <p:cNvSpPr txBox="1"/>
          <p:nvPr/>
        </p:nvSpPr>
        <p:spPr>
          <a:xfrm>
            <a:off x="3299339" y="4452971"/>
            <a:ext cx="643292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Word of the Lord.</a:t>
            </a: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Thanks be to God.</a:t>
            </a:r>
          </a:p>
        </p:txBody>
      </p:sp>
      <p:sp>
        <p:nvSpPr>
          <p:cNvPr id="9" name="TextBox 8">
            <a:extLst>
              <a:ext uri="{FF2B5EF4-FFF2-40B4-BE49-F238E27FC236}">
                <a16:creationId xmlns:a16="http://schemas.microsoft.com/office/drawing/2014/main" id="{2231CA24-2A5B-4F4B-943E-3560ED5DCBCB}"/>
              </a:ext>
            </a:extLst>
          </p:cNvPr>
          <p:cNvSpPr txBox="1"/>
          <p:nvPr/>
        </p:nvSpPr>
        <p:spPr>
          <a:xfrm>
            <a:off x="2631316" y="5267755"/>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0" name="TextBox 9">
            <a:extLst>
              <a:ext uri="{FF2B5EF4-FFF2-40B4-BE49-F238E27FC236}">
                <a16:creationId xmlns:a16="http://schemas.microsoft.com/office/drawing/2014/main" id="{800D689D-57B9-47FF-BEA8-29BADEAE6602}"/>
              </a:ext>
            </a:extLst>
          </p:cNvPr>
          <p:cNvSpPr txBox="1"/>
          <p:nvPr/>
        </p:nvSpPr>
        <p:spPr>
          <a:xfrm>
            <a:off x="2669787" y="4406804"/>
            <a:ext cx="66236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a:t>
            </a:r>
          </a:p>
        </p:txBody>
      </p:sp>
      <p:sp>
        <p:nvSpPr>
          <p:cNvPr id="2" name="TextBox 1">
            <a:extLst>
              <a:ext uri="{FF2B5EF4-FFF2-40B4-BE49-F238E27FC236}">
                <a16:creationId xmlns:a16="http://schemas.microsoft.com/office/drawing/2014/main" id="{9E9860D6-77C9-455E-A6AF-F1A8F5645871}"/>
              </a:ext>
            </a:extLst>
          </p:cNvPr>
          <p:cNvSpPr txBox="1"/>
          <p:nvPr/>
        </p:nvSpPr>
        <p:spPr>
          <a:xfrm>
            <a:off x="257263" y="475740"/>
            <a:ext cx="11677474" cy="3416320"/>
          </a:xfrm>
          <a:prstGeom prst="rect">
            <a:avLst/>
          </a:prstGeom>
          <a:noFill/>
        </p:spPr>
        <p:txBody>
          <a:bodyPr wrap="square" rtlCol="0">
            <a:spAutoFit/>
          </a:bodyPr>
          <a:lstStyle/>
          <a:p>
            <a:r>
              <a:rPr lang="en-US" sz="5400" baseline="30000" dirty="0"/>
              <a:t>8</a:t>
            </a:r>
            <a:r>
              <a:rPr lang="en-US" sz="5400" dirty="0"/>
              <a:t> You will make good your purpose for me; O </a:t>
            </a:r>
            <a:r>
              <a:rPr lang="en-US" sz="5400" cap="small" dirty="0"/>
              <a:t>Lord</a:t>
            </a:r>
            <a:r>
              <a:rPr lang="en-US" sz="5400" dirty="0"/>
              <a:t>, your steadfast love endures forever; do not abandon the works of your hands.</a:t>
            </a:r>
          </a:p>
        </p:txBody>
      </p:sp>
    </p:spTree>
    <p:extLst>
      <p:ext uri="{BB962C8B-B14F-4D97-AF65-F5344CB8AC3E}">
        <p14:creationId xmlns:p14="http://schemas.microsoft.com/office/powerpoint/2010/main" val="97130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B696A-5127-44BC-850B-A37354B31038}"/>
              </a:ext>
            </a:extLst>
          </p:cNvPr>
          <p:cNvSpPr>
            <a:spLocks noGrp="1"/>
          </p:cNvSpPr>
          <p:nvPr>
            <p:ph type="title"/>
          </p:nvPr>
        </p:nvSpPr>
        <p:spPr>
          <a:xfrm>
            <a:off x="838200" y="143674"/>
            <a:ext cx="10515600" cy="2852480"/>
          </a:xfrm>
        </p:spPr>
        <p:txBody>
          <a:bodyPr>
            <a:normAutofit/>
          </a:bodyPr>
          <a:lstStyle/>
          <a:p>
            <a:pPr algn="ctr"/>
            <a:r>
              <a:rPr lang="en-US" sz="6000" dirty="0">
                <a:latin typeface="+mn-lt"/>
              </a:rPr>
              <a:t>St. John’s Lutheran Church</a:t>
            </a:r>
            <a:br>
              <a:rPr lang="en-US" sz="4800" dirty="0">
                <a:latin typeface="+mn-lt"/>
              </a:rPr>
            </a:br>
            <a:r>
              <a:rPr lang="en-US" sz="4800" dirty="0">
                <a:latin typeface="+mn-lt"/>
              </a:rPr>
              <a:t>1000 Helena Ave.</a:t>
            </a:r>
            <a:br>
              <a:rPr lang="en-US" sz="4800" dirty="0">
                <a:latin typeface="+mn-lt"/>
              </a:rPr>
            </a:br>
            <a:r>
              <a:rPr lang="en-US" sz="4800" dirty="0">
                <a:latin typeface="+mn-lt"/>
              </a:rPr>
              <a:t>Helena, MT 59601</a:t>
            </a:r>
            <a:br>
              <a:rPr lang="en-US" sz="4800" dirty="0"/>
            </a:br>
            <a:r>
              <a:rPr lang="en-US" sz="4000" dirty="0"/>
              <a:t>(406) 442-6270</a:t>
            </a:r>
            <a:endParaRPr lang="en-US" sz="4800" dirty="0"/>
          </a:p>
        </p:txBody>
      </p:sp>
      <p:sp>
        <p:nvSpPr>
          <p:cNvPr id="5" name="Title 3">
            <a:extLst>
              <a:ext uri="{FF2B5EF4-FFF2-40B4-BE49-F238E27FC236}">
                <a16:creationId xmlns:a16="http://schemas.microsoft.com/office/drawing/2014/main" id="{803F1BFD-0029-4FA5-97EF-F8D39A550DCF}"/>
              </a:ext>
            </a:extLst>
          </p:cNvPr>
          <p:cNvSpPr txBox="1">
            <a:spLocks/>
          </p:cNvSpPr>
          <p:nvPr/>
        </p:nvSpPr>
        <p:spPr>
          <a:xfrm>
            <a:off x="838200" y="2870137"/>
            <a:ext cx="10515600" cy="2270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panose="020F0502020204030204"/>
                <a:ea typeface="+mj-ea"/>
                <a:cs typeface="+mj-cs"/>
              </a:rPr>
              <a:t>Sunday Service, 9:30am</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panose="020F0502020204030204"/>
                <a:ea typeface="+mj-ea"/>
                <a:cs typeface="+mj-cs"/>
              </a:rPr>
              <a:t>20</a:t>
            </a:r>
            <a:r>
              <a:rPr kumimoji="0" lang="en-US" sz="5400" b="1" i="1" u="none" strike="noStrike" kern="1200" cap="none" spc="0" normalizeH="0" baseline="30000" noProof="0" dirty="0">
                <a:ln>
                  <a:noFill/>
                </a:ln>
                <a:solidFill>
                  <a:prstClr val="black"/>
                </a:solidFill>
                <a:effectLst/>
                <a:uLnTx/>
                <a:uFillTx/>
                <a:latin typeface="Calibri" panose="020F0502020204030204"/>
                <a:ea typeface="+mj-ea"/>
                <a:cs typeface="+mj-cs"/>
              </a:rPr>
              <a:t>th</a:t>
            </a:r>
            <a:r>
              <a:rPr kumimoji="0" lang="en-US" sz="5400" b="1" i="1" u="none" strike="noStrike" kern="1200" cap="none" spc="0" normalizeH="0" baseline="0" noProof="0" dirty="0">
                <a:ln>
                  <a:noFill/>
                </a:ln>
                <a:solidFill>
                  <a:prstClr val="black"/>
                </a:solidFill>
                <a:effectLst/>
                <a:uLnTx/>
                <a:uFillTx/>
                <a:latin typeface="Calibri" panose="020F0502020204030204"/>
                <a:ea typeface="+mj-ea"/>
                <a:cs typeface="+mj-cs"/>
              </a:rPr>
              <a:t> Sunday After Pentecost</a:t>
            </a:r>
          </a:p>
        </p:txBody>
      </p:sp>
      <p:sp>
        <p:nvSpPr>
          <p:cNvPr id="6" name="Title 3">
            <a:extLst>
              <a:ext uri="{FF2B5EF4-FFF2-40B4-BE49-F238E27FC236}">
                <a16:creationId xmlns:a16="http://schemas.microsoft.com/office/drawing/2014/main" id="{20B81CD9-09FD-42CC-9F93-516A66F3C4CF}"/>
              </a:ext>
            </a:extLst>
          </p:cNvPr>
          <p:cNvSpPr txBox="1">
            <a:spLocks/>
          </p:cNvSpPr>
          <p:nvPr/>
        </p:nvSpPr>
        <p:spPr>
          <a:xfrm>
            <a:off x="838200" y="47178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j-ea"/>
                <a:cs typeface="+mj-cs"/>
              </a:rPr>
              <a:t>Pastor Keith Weatherford, Presiding</a:t>
            </a:r>
          </a:p>
        </p:txBody>
      </p:sp>
      <p:sp>
        <p:nvSpPr>
          <p:cNvPr id="7" name="TextBox 6">
            <a:extLst>
              <a:ext uri="{FF2B5EF4-FFF2-40B4-BE49-F238E27FC236}">
                <a16:creationId xmlns:a16="http://schemas.microsoft.com/office/drawing/2014/main" id="{A43A0C2B-A2C1-43D3-9D36-E75A10E33C6A}"/>
              </a:ext>
            </a:extLst>
          </p:cNvPr>
          <p:cNvSpPr txBox="1"/>
          <p:nvPr/>
        </p:nvSpPr>
        <p:spPr>
          <a:xfrm>
            <a:off x="0" y="6488668"/>
            <a:ext cx="5157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“Growing in Grace, Walking by Faith, Serving in Love”</a:t>
            </a:r>
          </a:p>
        </p:txBody>
      </p:sp>
      <p:pic>
        <p:nvPicPr>
          <p:cNvPr id="1026" name="Picture 2" descr="Luther rose - Wikipedia">
            <a:extLst>
              <a:ext uri="{FF2B5EF4-FFF2-40B4-BE49-F238E27FC236}">
                <a16:creationId xmlns:a16="http://schemas.microsoft.com/office/drawing/2014/main" id="{1A36763E-A27A-4988-B9C7-EFC053A70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447" y="123685"/>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CA Branding - Evangelical Lutheran Church in America">
            <a:extLst>
              <a:ext uri="{FF2B5EF4-FFF2-40B4-BE49-F238E27FC236}">
                <a16:creationId xmlns:a16="http://schemas.microsoft.com/office/drawing/2014/main" id="{AA400A8D-69E6-4FB0-9D9E-5B346A32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8148E6-A453-4171-8C74-FD4151182735}"/>
              </a:ext>
            </a:extLst>
          </p:cNvPr>
          <p:cNvSpPr txBox="1"/>
          <p:nvPr/>
        </p:nvSpPr>
        <p:spPr>
          <a:xfrm>
            <a:off x="892917" y="5961215"/>
            <a:ext cx="1040616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(Materials used with permission under One License, license number A-704356.)</a:t>
            </a:r>
          </a:p>
        </p:txBody>
      </p:sp>
      <p:sp>
        <p:nvSpPr>
          <p:cNvPr id="11" name="TextBox 10">
            <a:extLst>
              <a:ext uri="{FF2B5EF4-FFF2-40B4-BE49-F238E27FC236}">
                <a16:creationId xmlns:a16="http://schemas.microsoft.com/office/drawing/2014/main" id="{2F4D9371-42F1-497A-93A0-77A39EDF42AB}"/>
              </a:ext>
            </a:extLst>
          </p:cNvPr>
          <p:cNvSpPr txBox="1"/>
          <p:nvPr/>
        </p:nvSpPr>
        <p:spPr>
          <a:xfrm rot="19992713">
            <a:off x="1321958" y="2162511"/>
            <a:ext cx="9019585" cy="2308324"/>
          </a:xfrm>
          <a:prstGeom prst="rect">
            <a:avLst/>
          </a:prstGeom>
          <a:solidFill>
            <a:schemeClr val="bg1"/>
          </a:solidFill>
        </p:spPr>
        <p:txBody>
          <a:bodyPr wrap="none" rtlCol="0">
            <a:spAutoFit/>
          </a:bodyPr>
          <a:lstStyle/>
          <a:p>
            <a:pPr algn="ctr"/>
            <a:r>
              <a:rPr lang="en-US" sz="7200" dirty="0">
                <a:solidFill>
                  <a:srgbClr val="FF0000"/>
                </a:solidFill>
              </a:rPr>
              <a:t>Insert Appropriate</a:t>
            </a:r>
          </a:p>
          <a:p>
            <a:pPr algn="ctr"/>
            <a:r>
              <a:rPr lang="en-US" sz="7200" dirty="0">
                <a:solidFill>
                  <a:srgbClr val="FF0000"/>
                </a:solidFill>
              </a:rPr>
              <a:t>Scrolling Announcements</a:t>
            </a:r>
          </a:p>
        </p:txBody>
      </p:sp>
      <p:sp>
        <p:nvSpPr>
          <p:cNvPr id="13" name="TextBox 12">
            <a:extLst>
              <a:ext uri="{FF2B5EF4-FFF2-40B4-BE49-F238E27FC236}">
                <a16:creationId xmlns:a16="http://schemas.microsoft.com/office/drawing/2014/main" id="{2882BE88-2852-4FFA-889B-53D66D9AE944}"/>
              </a:ext>
            </a:extLst>
          </p:cNvPr>
          <p:cNvSpPr txBox="1"/>
          <p:nvPr/>
        </p:nvSpPr>
        <p:spPr>
          <a:xfrm>
            <a:off x="10534622" y="6488668"/>
            <a:ext cx="1657378"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January 5, 2025</a:t>
            </a:r>
          </a:p>
        </p:txBody>
      </p:sp>
      <p:graphicFrame>
        <p:nvGraphicFramePr>
          <p:cNvPr id="3" name="Object 2">
            <a:hlinkClick r:id="" action="ppaction://ole?verb=0"/>
            <a:extLst>
              <a:ext uri="{FF2B5EF4-FFF2-40B4-BE49-F238E27FC236}">
                <a16:creationId xmlns:a16="http://schemas.microsoft.com/office/drawing/2014/main" id="{B5C0E296-F2AC-4071-9BEC-447CD6F93D54}"/>
              </a:ext>
            </a:extLst>
          </p:cNvPr>
          <p:cNvGraphicFramePr>
            <a:graphicFrameLocks noChangeAspect="1"/>
          </p:cNvGraphicFramePr>
          <p:nvPr>
            <p:extLst>
              <p:ext uri="{D42A27DB-BD31-4B8C-83A1-F6EECF244321}">
                <p14:modId xmlns:p14="http://schemas.microsoft.com/office/powerpoint/2010/main" val="2717771358"/>
              </p:ext>
            </p:extLst>
          </p:nvPr>
        </p:nvGraphicFramePr>
        <p:xfrm>
          <a:off x="-231399" y="-153312"/>
          <a:ext cx="12423399" cy="6988162"/>
        </p:xfrm>
        <a:graphic>
          <a:graphicData uri="http://schemas.openxmlformats.org/presentationml/2006/ole">
            <mc:AlternateContent xmlns:mc="http://schemas.openxmlformats.org/markup-compatibility/2006">
              <mc:Choice xmlns:v="urn:schemas-microsoft-com:vml" Requires="v">
                <p:oleObj spid="_x0000_s1058" name="Presentation" r:id="rId5" imgW="6096015" imgH="3429294" progId="PowerPoint.Show.12">
                  <p:embed/>
                </p:oleObj>
              </mc:Choice>
              <mc:Fallback>
                <p:oleObj name="Presentation" r:id="rId5" imgW="6096015" imgH="3429294" progId="PowerPoint.Show.12">
                  <p:embed/>
                  <p:pic>
                    <p:nvPicPr>
                      <p:cNvPr id="0" name=""/>
                      <p:cNvPicPr/>
                      <p:nvPr/>
                    </p:nvPicPr>
                    <p:blipFill>
                      <a:blip r:embed="rId6"/>
                      <a:stretch>
                        <a:fillRect/>
                      </a:stretch>
                    </p:blipFill>
                    <p:spPr>
                      <a:xfrm>
                        <a:off x="-231399" y="-153312"/>
                        <a:ext cx="12423399" cy="6988162"/>
                      </a:xfrm>
                      <a:prstGeom prst="rect">
                        <a:avLst/>
                      </a:prstGeom>
                    </p:spPr>
                  </p:pic>
                </p:oleObj>
              </mc:Fallback>
            </mc:AlternateContent>
          </a:graphicData>
        </a:graphic>
      </p:graphicFrame>
    </p:spTree>
    <p:extLst>
      <p:ext uri="{BB962C8B-B14F-4D97-AF65-F5344CB8AC3E}">
        <p14:creationId xmlns:p14="http://schemas.microsoft.com/office/powerpoint/2010/main" val="256514853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verb" presetSubtype="0" fill="hold" nodeType="clickEffect">
                                  <p:stCondLst>
                                    <p:cond delay="0"/>
                                  </p:stCondLst>
                                  <p:childTnLst>
                                    <p:cmd type="verb" cmd="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545EE62-B7F7-4910-8A72-603C7BC7F30C}"/>
              </a:ext>
            </a:extLst>
          </p:cNvPr>
          <p:cNvSpPr txBox="1"/>
          <p:nvPr/>
        </p:nvSpPr>
        <p:spPr>
          <a:xfrm>
            <a:off x="2724083" y="-78061"/>
            <a:ext cx="6743834" cy="184665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Gospel Acclamation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(DATH #15)</a:t>
            </a:r>
          </a:p>
        </p:txBody>
      </p:sp>
      <p:pic>
        <p:nvPicPr>
          <p:cNvPr id="4" name="Picture 3">
            <a:extLst>
              <a:ext uri="{FF2B5EF4-FFF2-40B4-BE49-F238E27FC236}">
                <a16:creationId xmlns:a16="http://schemas.microsoft.com/office/drawing/2014/main" id="{B220422F-01F0-4209-B2C1-748646C1F7ED}"/>
              </a:ext>
            </a:extLst>
          </p:cNvPr>
          <p:cNvPicPr>
            <a:picLocks noChangeAspect="1"/>
          </p:cNvPicPr>
          <p:nvPr/>
        </p:nvPicPr>
        <p:blipFill rotWithShape="1">
          <a:blip r:embed="rId2">
            <a:extLst>
              <a:ext uri="{28A0092B-C50C-407E-A947-70E740481C1C}">
                <a14:useLocalDpi xmlns:a14="http://schemas.microsoft.com/office/drawing/2010/main" val="0"/>
              </a:ext>
            </a:extLst>
          </a:blip>
          <a:srcRect l="1799" t="18396" r="1681" b="26887"/>
          <a:stretch/>
        </p:blipFill>
        <p:spPr>
          <a:xfrm>
            <a:off x="89647" y="1561379"/>
            <a:ext cx="12045749" cy="3838757"/>
          </a:xfrm>
          <a:prstGeom prst="rect">
            <a:avLst/>
          </a:prstGeom>
        </p:spPr>
      </p:pic>
      <p:sp>
        <p:nvSpPr>
          <p:cNvPr id="2" name="TextBox 1">
            <a:extLst>
              <a:ext uri="{FF2B5EF4-FFF2-40B4-BE49-F238E27FC236}">
                <a16:creationId xmlns:a16="http://schemas.microsoft.com/office/drawing/2014/main" id="{E5FDBE0F-B2A4-4E1B-B883-A05ED81BD4E8}"/>
              </a:ext>
            </a:extLst>
          </p:cNvPr>
          <p:cNvSpPr txBox="1"/>
          <p:nvPr/>
        </p:nvSpPr>
        <p:spPr>
          <a:xfrm>
            <a:off x="922888" y="2962741"/>
            <a:ext cx="5471370"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
        <p:nvSpPr>
          <p:cNvPr id="10" name="TextBox 9">
            <a:extLst>
              <a:ext uri="{FF2B5EF4-FFF2-40B4-BE49-F238E27FC236}">
                <a16:creationId xmlns:a16="http://schemas.microsoft.com/office/drawing/2014/main" id="{149E4339-E369-4122-9D2A-FA597A830BE6}"/>
              </a:ext>
            </a:extLst>
          </p:cNvPr>
          <p:cNvSpPr txBox="1"/>
          <p:nvPr/>
        </p:nvSpPr>
        <p:spPr>
          <a:xfrm>
            <a:off x="914262" y="4735460"/>
            <a:ext cx="5471370"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
        <p:nvSpPr>
          <p:cNvPr id="11" name="TextBox 10">
            <a:extLst>
              <a:ext uri="{FF2B5EF4-FFF2-40B4-BE49-F238E27FC236}">
                <a16:creationId xmlns:a16="http://schemas.microsoft.com/office/drawing/2014/main" id="{6FA6DF08-D375-42A3-81D3-CA2E8D1A42B7}"/>
              </a:ext>
            </a:extLst>
          </p:cNvPr>
          <p:cNvSpPr txBox="1"/>
          <p:nvPr/>
        </p:nvSpPr>
        <p:spPr>
          <a:xfrm>
            <a:off x="6630981" y="4759159"/>
            <a:ext cx="5125121"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
        <p:nvSpPr>
          <p:cNvPr id="12" name="TextBox 11">
            <a:extLst>
              <a:ext uri="{FF2B5EF4-FFF2-40B4-BE49-F238E27FC236}">
                <a16:creationId xmlns:a16="http://schemas.microsoft.com/office/drawing/2014/main" id="{8D1BE96A-5383-48E7-99A4-995CE6E3288D}"/>
              </a:ext>
            </a:extLst>
          </p:cNvPr>
          <p:cNvSpPr txBox="1"/>
          <p:nvPr/>
        </p:nvSpPr>
        <p:spPr>
          <a:xfrm>
            <a:off x="6702266" y="2962741"/>
            <a:ext cx="5125121" cy="707886"/>
          </a:xfrm>
          <a:prstGeom prst="rect">
            <a:avLst/>
          </a:prstGeom>
          <a:solidFill>
            <a:schemeClr val="bg1"/>
          </a:solidFill>
        </p:spPr>
        <p:txBody>
          <a:bodyPr wrap="none" rtlCol="0">
            <a:spAutoFit/>
          </a:bodyPr>
          <a:lstStyle/>
          <a:p>
            <a:r>
              <a:rPr lang="en-US" sz="4000" b="1" dirty="0"/>
              <a:t>Al-le-</a:t>
            </a:r>
            <a:r>
              <a:rPr lang="en-US" sz="4000" b="1" dirty="0" err="1"/>
              <a:t>lu</a:t>
            </a:r>
            <a:r>
              <a:rPr lang="en-US" sz="4000" b="1" dirty="0"/>
              <a:t>-</a:t>
            </a:r>
            <a:r>
              <a:rPr lang="en-US" sz="4000" b="1" dirty="0" err="1"/>
              <a:t>ia</a:t>
            </a:r>
            <a:r>
              <a:rPr lang="en-US" sz="4000" b="1" dirty="0"/>
              <a:t>, al-le-</a:t>
            </a:r>
            <a:r>
              <a:rPr lang="en-US" sz="4000" b="1" dirty="0" err="1"/>
              <a:t>lu</a:t>
            </a:r>
            <a:r>
              <a:rPr lang="en-US" sz="4000" b="1" dirty="0"/>
              <a:t>  -  </a:t>
            </a:r>
            <a:r>
              <a:rPr lang="en-US" sz="4000" b="1" dirty="0" err="1"/>
              <a:t>ia.</a:t>
            </a:r>
            <a:endParaRPr lang="en-US" sz="4000" b="1" dirty="0"/>
          </a:p>
        </p:txBody>
      </p:sp>
    </p:spTree>
    <p:extLst>
      <p:ext uri="{BB962C8B-B14F-4D97-AF65-F5344CB8AC3E}">
        <p14:creationId xmlns:p14="http://schemas.microsoft.com/office/powerpoint/2010/main" val="158033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2039079" y="23853"/>
            <a:ext cx="8113888" cy="1107996"/>
          </a:xfrm>
          <a:prstGeom prst="rect">
            <a:avLst/>
          </a:prstGeom>
          <a:noFill/>
        </p:spPr>
        <p:txBody>
          <a:bodyPr wrap="none" rtlCol="0" anchor="ctr">
            <a:spAutoFit/>
          </a:bodyPr>
          <a:lstStyle/>
          <a:p>
            <a:pPr lvl="0" algn="ctr">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Gospel – Luke 11:1-13</a:t>
            </a:r>
          </a:p>
        </p:txBody>
      </p:sp>
      <p:sp>
        <p:nvSpPr>
          <p:cNvPr id="10" name="TextBox 9">
            <a:extLst>
              <a:ext uri="{FF2B5EF4-FFF2-40B4-BE49-F238E27FC236}">
                <a16:creationId xmlns:a16="http://schemas.microsoft.com/office/drawing/2014/main" id="{CF023FB3-21FF-453E-B334-4E31C3F8F639}"/>
              </a:ext>
            </a:extLst>
          </p:cNvPr>
          <p:cNvSpPr txBox="1"/>
          <p:nvPr/>
        </p:nvSpPr>
        <p:spPr>
          <a:xfrm>
            <a:off x="1553099" y="1396888"/>
            <a:ext cx="9945909"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Holy Gospel according to </a:t>
            </a:r>
            <a:r>
              <a:rPr lang="en-US" sz="5400" dirty="0">
                <a:solidFill>
                  <a:prstClr val="black"/>
                </a:solidFill>
                <a:latin typeface="Calibri" panose="020F0502020204030204"/>
              </a:rPr>
              <a:t>Luke</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beginning with the eleventh chapter and the first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Glory to you, O Lord.</a:t>
            </a:r>
          </a:p>
        </p:txBody>
      </p:sp>
      <p:sp>
        <p:nvSpPr>
          <p:cNvPr id="14" name="TextBox 13">
            <a:extLst>
              <a:ext uri="{FF2B5EF4-FFF2-40B4-BE49-F238E27FC236}">
                <a16:creationId xmlns:a16="http://schemas.microsoft.com/office/drawing/2014/main" id="{49ECF2D0-E36A-4B78-8704-88EF1AD7E819}"/>
              </a:ext>
            </a:extLst>
          </p:cNvPr>
          <p:cNvSpPr txBox="1"/>
          <p:nvPr/>
        </p:nvSpPr>
        <p:spPr>
          <a:xfrm>
            <a:off x="844879" y="1381532"/>
            <a:ext cx="8685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5" name="TextBox 14">
            <a:extLst>
              <a:ext uri="{FF2B5EF4-FFF2-40B4-BE49-F238E27FC236}">
                <a16:creationId xmlns:a16="http://schemas.microsoft.com/office/drawing/2014/main" id="{484AAF2D-0876-48A9-9FE9-68AA7097575B}"/>
              </a:ext>
            </a:extLst>
          </p:cNvPr>
          <p:cNvSpPr txBox="1"/>
          <p:nvPr/>
        </p:nvSpPr>
        <p:spPr>
          <a:xfrm>
            <a:off x="844878" y="4057292"/>
            <a:ext cx="8685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27093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1918290" y="-89312"/>
            <a:ext cx="8113888" cy="1107996"/>
          </a:xfrm>
          <a:prstGeom prst="rect">
            <a:avLst/>
          </a:prstGeom>
          <a:noFill/>
        </p:spPr>
        <p:txBody>
          <a:bodyPr wrap="none" rtlCol="0" anchor="ctr">
            <a:spAutoFit/>
          </a:bodyPr>
          <a:lstStyle/>
          <a:p>
            <a:pPr lvl="0" algn="ctr">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Gospel – Luke 11:1-13</a:t>
            </a:r>
          </a:p>
        </p:txBody>
      </p:sp>
      <p:sp>
        <p:nvSpPr>
          <p:cNvPr id="10" name="TextBox 9">
            <a:extLst>
              <a:ext uri="{FF2B5EF4-FFF2-40B4-BE49-F238E27FC236}">
                <a16:creationId xmlns:a16="http://schemas.microsoft.com/office/drawing/2014/main" id="{CF023FB3-21FF-453E-B334-4E31C3F8F639}"/>
              </a:ext>
            </a:extLst>
          </p:cNvPr>
          <p:cNvSpPr txBox="1"/>
          <p:nvPr/>
        </p:nvSpPr>
        <p:spPr>
          <a:xfrm>
            <a:off x="514427" y="799021"/>
            <a:ext cx="11407509" cy="5078313"/>
          </a:xfrm>
          <a:prstGeom prst="rect">
            <a:avLst/>
          </a:prstGeom>
          <a:noFill/>
        </p:spPr>
        <p:txBody>
          <a:bodyPr wrap="square" rtlCol="0">
            <a:spAutoFit/>
          </a:bodyPr>
          <a:lstStyle/>
          <a:p>
            <a:pPr lvl="0">
              <a:defRPr/>
            </a:pPr>
            <a:r>
              <a:rPr lang="en-US" sz="5400" i="1" dirty="0"/>
              <a:t>In teaching his disciples this prayer, Jesus also reminds them to focus on God’s coming reign, God’s mercy, and the strengthening of the community. Jesus encourages his disciples to childlike trust and persistence in prayer.</a:t>
            </a:r>
            <a:endParaRPr kumimoji="0" lang="en-US" sz="16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679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251671" y="285627"/>
            <a:ext cx="11497508" cy="6740307"/>
          </a:xfrm>
          <a:prstGeom prst="rect">
            <a:avLst/>
          </a:prstGeom>
          <a:noFill/>
        </p:spPr>
        <p:txBody>
          <a:bodyPr wrap="square" rtlCol="0">
            <a:spAutoFit/>
          </a:bodyPr>
          <a:lstStyle/>
          <a:p>
            <a:pPr lvl="0">
              <a:defRPr/>
            </a:pPr>
            <a:r>
              <a:rPr lang="en-US" sz="5400" baseline="30000" dirty="0"/>
              <a:t>1</a:t>
            </a:r>
            <a:r>
              <a:rPr lang="en-US" sz="5400" dirty="0"/>
              <a:t> [Jesus] was praying in a certain place, and after he had finished, one of his disciples said to him, “Lord, teach us to pray, as John taught his disciples.”</a:t>
            </a:r>
            <a:r>
              <a:rPr lang="en-US" sz="5400" baseline="30000" dirty="0"/>
              <a:t>2</a:t>
            </a:r>
            <a:r>
              <a:rPr lang="en-US" sz="5400" dirty="0"/>
              <a:t> So he said to them, “When you pray, say:</a:t>
            </a:r>
            <a:br>
              <a:rPr lang="en-US" sz="16600" dirty="0"/>
            </a:br>
            <a:r>
              <a:rPr lang="en-US" sz="5400" dirty="0"/>
              <a:t>Father, may your name be revered as holy. May your kingdom come.</a:t>
            </a:r>
            <a:br>
              <a:rPr lang="en-US" sz="16600" dirty="0"/>
            </a:br>
            <a:r>
              <a:rPr lang="en-US" sz="5400" dirty="0"/>
              <a:t>  </a:t>
            </a:r>
            <a:endParaRPr lang="en-US" sz="5400" dirty="0">
              <a:solidFill>
                <a:prstClr val="black"/>
              </a:solidFill>
            </a:endParaRPr>
          </a:p>
        </p:txBody>
      </p:sp>
    </p:spTree>
    <p:extLst>
      <p:ext uri="{BB962C8B-B14F-4D97-AF65-F5344CB8AC3E}">
        <p14:creationId xmlns:p14="http://schemas.microsoft.com/office/powerpoint/2010/main" val="74258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352338" y="0"/>
            <a:ext cx="11752975" cy="7571303"/>
          </a:xfrm>
          <a:prstGeom prst="rect">
            <a:avLst/>
          </a:prstGeom>
          <a:noFill/>
        </p:spPr>
        <p:txBody>
          <a:bodyPr wrap="square" rtlCol="0">
            <a:spAutoFit/>
          </a:bodyPr>
          <a:lstStyle/>
          <a:p>
            <a:pPr lvl="0">
              <a:defRPr/>
            </a:pPr>
            <a:r>
              <a:rPr lang="en-US" sz="5400" baseline="30000" dirty="0"/>
              <a:t>3</a:t>
            </a:r>
            <a:r>
              <a:rPr lang="en-US" sz="5400" dirty="0"/>
              <a:t> Give us each day our daily bread.</a:t>
            </a:r>
            <a:br>
              <a:rPr lang="en-US" sz="16600" dirty="0"/>
            </a:br>
            <a:r>
              <a:rPr lang="en-US" sz="5400" baseline="30000" dirty="0"/>
              <a:t>4</a:t>
            </a:r>
            <a:r>
              <a:rPr lang="en-US" sz="5400" dirty="0"/>
              <a:t> And forgive us our sins, for we ourselves forgive everyone indebted to us. And do not bring us to the time of trial.”  </a:t>
            </a:r>
            <a:r>
              <a:rPr lang="en-US" sz="5400" baseline="30000" dirty="0"/>
              <a:t>5</a:t>
            </a:r>
            <a:r>
              <a:rPr lang="en-US" sz="5400" dirty="0"/>
              <a:t> And he said to them, “Suppose one of you has a friend, and you go to him at midnight and say to him, ‘Friend, lend me three loaves of bread,</a:t>
            </a:r>
            <a:br>
              <a:rPr lang="en-US" sz="5400" dirty="0"/>
            </a:br>
            <a:endParaRPr lang="en-US" sz="5400" dirty="0">
              <a:solidFill>
                <a:prstClr val="black"/>
              </a:solidFill>
            </a:endParaRPr>
          </a:p>
        </p:txBody>
      </p:sp>
    </p:spTree>
    <p:extLst>
      <p:ext uri="{BB962C8B-B14F-4D97-AF65-F5344CB8AC3E}">
        <p14:creationId xmlns:p14="http://schemas.microsoft.com/office/powerpoint/2010/main" val="285612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426941" y="696688"/>
            <a:ext cx="11338117" cy="7632859"/>
          </a:xfrm>
          <a:prstGeom prst="rect">
            <a:avLst/>
          </a:prstGeom>
          <a:noFill/>
        </p:spPr>
        <p:txBody>
          <a:bodyPr wrap="square" rtlCol="0">
            <a:spAutoFit/>
          </a:bodyPr>
          <a:lstStyle/>
          <a:p>
            <a:pPr>
              <a:defRPr/>
            </a:pPr>
            <a:r>
              <a:rPr lang="en-US" sz="5400" baseline="30000" dirty="0"/>
              <a:t>6</a:t>
            </a:r>
            <a:r>
              <a:rPr lang="en-US" sz="5400" dirty="0"/>
              <a:t> for a friend of mine has arrived, and I have nothing to set before him.’ </a:t>
            </a:r>
            <a:r>
              <a:rPr lang="en-US" sz="5400" baseline="30000" dirty="0"/>
              <a:t>7</a:t>
            </a:r>
            <a:r>
              <a:rPr lang="en-US" sz="5400" dirty="0"/>
              <a:t> And he answers from within, ‘Do not bother me; the door has already been locked, and my children are with me in bed; I cannot get up and give you anything.’ </a:t>
            </a:r>
            <a:endParaRPr lang="en-US" sz="5400" dirty="0">
              <a:solidFill>
                <a:prstClr val="black"/>
              </a:solidFill>
            </a:endParaRPr>
          </a:p>
          <a:p>
            <a:pPr lvl="0">
              <a:defRPr/>
            </a:pPr>
            <a:endParaRPr lang="en-US" sz="16600" dirty="0">
              <a:solidFill>
                <a:prstClr val="black"/>
              </a:solidFill>
            </a:endParaRPr>
          </a:p>
        </p:txBody>
      </p:sp>
    </p:spTree>
    <p:extLst>
      <p:ext uri="{BB962C8B-B14F-4D97-AF65-F5344CB8AC3E}">
        <p14:creationId xmlns:p14="http://schemas.microsoft.com/office/powerpoint/2010/main" val="17302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372413" y="117693"/>
            <a:ext cx="11447174" cy="6740307"/>
          </a:xfrm>
          <a:prstGeom prst="rect">
            <a:avLst/>
          </a:prstGeom>
          <a:noFill/>
        </p:spPr>
        <p:txBody>
          <a:bodyPr wrap="square" rtlCol="0">
            <a:spAutoFit/>
          </a:bodyPr>
          <a:lstStyle/>
          <a:p>
            <a:pPr lvl="0">
              <a:defRPr/>
            </a:pPr>
            <a:r>
              <a:rPr lang="en-US" sz="5400" baseline="30000" dirty="0"/>
              <a:t>8</a:t>
            </a:r>
            <a:r>
              <a:rPr lang="en-US" sz="5400" dirty="0"/>
              <a:t> I tell you, even though he will not get up and give him anything out of friendship, at least because of his persistence he will get up and give him whatever he needs. </a:t>
            </a:r>
            <a:r>
              <a:rPr lang="en-US" sz="5400" baseline="30000" dirty="0"/>
              <a:t>9</a:t>
            </a:r>
            <a:r>
              <a:rPr lang="en-US" sz="5400" dirty="0"/>
              <a:t> “So I say to you, Ask, and it will be given to you; search, and you will find; knock, and the door will be opened for you.  </a:t>
            </a:r>
            <a:endParaRPr lang="en-US" sz="16600" dirty="0">
              <a:solidFill>
                <a:prstClr val="black"/>
              </a:solidFill>
            </a:endParaRPr>
          </a:p>
        </p:txBody>
      </p:sp>
    </p:spTree>
    <p:extLst>
      <p:ext uri="{BB962C8B-B14F-4D97-AF65-F5344CB8AC3E}">
        <p14:creationId xmlns:p14="http://schemas.microsoft.com/office/powerpoint/2010/main" val="302695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8BAF8B-A636-4267-AA93-01FB674A2ACB}"/>
              </a:ext>
            </a:extLst>
          </p:cNvPr>
          <p:cNvSpPr txBox="1"/>
          <p:nvPr/>
        </p:nvSpPr>
        <p:spPr>
          <a:xfrm>
            <a:off x="377505" y="58846"/>
            <a:ext cx="11568418" cy="6740307"/>
          </a:xfrm>
          <a:prstGeom prst="rect">
            <a:avLst/>
          </a:prstGeom>
          <a:noFill/>
        </p:spPr>
        <p:txBody>
          <a:bodyPr wrap="square" rtlCol="0">
            <a:spAutoFit/>
          </a:bodyPr>
          <a:lstStyle/>
          <a:p>
            <a:r>
              <a:rPr lang="en-US" sz="5400" baseline="30000" dirty="0"/>
              <a:t>10</a:t>
            </a:r>
            <a:r>
              <a:rPr lang="en-US" sz="5400" dirty="0"/>
              <a:t> For everyone who asks receives, and everyone who searches finds, and for everyone who knocks, the door will be opened. </a:t>
            </a:r>
            <a:r>
              <a:rPr lang="en-US" sz="5400" baseline="30000" dirty="0"/>
              <a:t>11</a:t>
            </a:r>
            <a:r>
              <a:rPr lang="en-US" sz="5400" dirty="0"/>
              <a:t> Is there anyone among you who, if your child asked for a fish, would give a snake instead of a fish? </a:t>
            </a:r>
            <a:r>
              <a:rPr lang="en-US" sz="5400" baseline="30000" dirty="0"/>
              <a:t>12</a:t>
            </a:r>
            <a:r>
              <a:rPr lang="en-US" sz="5400" dirty="0"/>
              <a:t> Or if the child asked for an egg, would give a scorpion? </a:t>
            </a:r>
          </a:p>
        </p:txBody>
      </p:sp>
    </p:spTree>
    <p:extLst>
      <p:ext uri="{BB962C8B-B14F-4D97-AF65-F5344CB8AC3E}">
        <p14:creationId xmlns:p14="http://schemas.microsoft.com/office/powerpoint/2010/main" val="102732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023FB3-21FF-453E-B334-4E31C3F8F639}"/>
              </a:ext>
            </a:extLst>
          </p:cNvPr>
          <p:cNvSpPr txBox="1"/>
          <p:nvPr/>
        </p:nvSpPr>
        <p:spPr>
          <a:xfrm>
            <a:off x="360727" y="319183"/>
            <a:ext cx="11405229" cy="4247317"/>
          </a:xfrm>
          <a:prstGeom prst="rect">
            <a:avLst/>
          </a:prstGeom>
          <a:noFill/>
        </p:spPr>
        <p:txBody>
          <a:bodyPr wrap="square" rtlCol="0">
            <a:spAutoFit/>
          </a:bodyPr>
          <a:lstStyle/>
          <a:p>
            <a:pPr lvl="0">
              <a:defRPr/>
            </a:pPr>
            <a:r>
              <a:rPr lang="en-US" sz="5400" dirty="0"/>
              <a:t> </a:t>
            </a:r>
            <a:r>
              <a:rPr lang="en-US" sz="5400" baseline="30000" dirty="0"/>
              <a:t>13</a:t>
            </a:r>
            <a:r>
              <a:rPr lang="en-US" sz="5400" dirty="0"/>
              <a:t> If you, then, who are evil, know how to give good gifts to your children, how much more will the heavenly Father give the Holy Spirit to those who ask him!”</a:t>
            </a:r>
            <a:endParaRPr lang="en-US" sz="16600" dirty="0">
              <a:solidFill>
                <a:prstClr val="black"/>
              </a:solidFill>
            </a:endParaRPr>
          </a:p>
        </p:txBody>
      </p:sp>
      <p:sp>
        <p:nvSpPr>
          <p:cNvPr id="2" name="TextBox 1">
            <a:extLst>
              <a:ext uri="{FF2B5EF4-FFF2-40B4-BE49-F238E27FC236}">
                <a16:creationId xmlns:a16="http://schemas.microsoft.com/office/drawing/2014/main" id="{CADA7810-B667-4BDC-8C45-2EEB4001CE2A}"/>
              </a:ext>
            </a:extLst>
          </p:cNvPr>
          <p:cNvSpPr txBox="1"/>
          <p:nvPr/>
        </p:nvSpPr>
        <p:spPr>
          <a:xfrm>
            <a:off x="1692781" y="4566500"/>
            <a:ext cx="10138492" cy="1754326"/>
          </a:xfrm>
          <a:prstGeom prst="rect">
            <a:avLst/>
          </a:prstGeom>
          <a:noFill/>
        </p:spPr>
        <p:txBody>
          <a:bodyPr wrap="square" rtlCol="0">
            <a:spAutoFit/>
          </a:bodyPr>
          <a:lstStyle/>
          <a:p>
            <a:pPr lvl="0">
              <a:defRPr/>
            </a:pPr>
            <a:r>
              <a:rPr lang="en-US" sz="5400" dirty="0">
                <a:solidFill>
                  <a:prstClr val="black"/>
                </a:solidFill>
              </a:rPr>
              <a:t>P: The Gospel of the Lord.</a:t>
            </a:r>
          </a:p>
          <a:p>
            <a:pPr lvl="0">
              <a:defRPr/>
            </a:pPr>
            <a:r>
              <a:rPr lang="en-US" sz="5400" b="1" dirty="0">
                <a:solidFill>
                  <a:prstClr val="black"/>
                </a:solidFill>
              </a:rPr>
              <a:t>C: Praise to you, O Christ.</a:t>
            </a:r>
          </a:p>
        </p:txBody>
      </p:sp>
    </p:spTree>
    <p:extLst>
      <p:ext uri="{BB962C8B-B14F-4D97-AF65-F5344CB8AC3E}">
        <p14:creationId xmlns:p14="http://schemas.microsoft.com/office/powerpoint/2010/main" val="1040843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10CDF2-4F9E-45C7-9890-890F62224008}"/>
              </a:ext>
            </a:extLst>
          </p:cNvPr>
          <p:cNvSpPr txBox="1"/>
          <p:nvPr/>
        </p:nvSpPr>
        <p:spPr>
          <a:xfrm>
            <a:off x="1055163" y="130629"/>
            <a:ext cx="10081671" cy="101566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Children’s Message and Sermon</a:t>
            </a:r>
          </a:p>
        </p:txBody>
      </p:sp>
      <p:sp>
        <p:nvSpPr>
          <p:cNvPr id="18" name="TextBox 17">
            <a:extLst>
              <a:ext uri="{FF2B5EF4-FFF2-40B4-BE49-F238E27FC236}">
                <a16:creationId xmlns:a16="http://schemas.microsoft.com/office/drawing/2014/main" id="{09649C3A-2038-4C47-9D55-2B7F1E2E7723}"/>
              </a:ext>
            </a:extLst>
          </p:cNvPr>
          <p:cNvSpPr txBox="1"/>
          <p:nvPr/>
        </p:nvSpPr>
        <p:spPr>
          <a:xfrm>
            <a:off x="-54339" y="2015194"/>
            <a:ext cx="12246339" cy="3000821"/>
          </a:xfrm>
          <a:prstGeom prst="rect">
            <a:avLst/>
          </a:prstGeom>
          <a:noFill/>
        </p:spPr>
        <p:txBody>
          <a:bodyPr wrap="square" rtlCol="0">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endPar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spcBef>
                <a:spcPts val="0"/>
              </a:spcBef>
              <a:spcAft>
                <a:spcPts val="0"/>
              </a:spcAft>
              <a:buClrTx/>
              <a:buSzTx/>
              <a:buFontTx/>
              <a:buNone/>
              <a:tabLst/>
              <a:defRPr/>
            </a:pPr>
            <a:r>
              <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rPr>
              <a:t>Pastor Keith Weatherford,</a:t>
            </a:r>
          </a:p>
          <a:p>
            <a:pPr marL="0" marR="0" lvl="0" indent="0" algn="ctr" defTabSz="914400" rtl="0" eaLnBrk="1" fontAlgn="auto" latinLnBrk="0" hangingPunct="1">
              <a:spcBef>
                <a:spcPts val="0"/>
              </a:spcBef>
              <a:spcAft>
                <a:spcPts val="0"/>
              </a:spcAft>
              <a:buClrTx/>
              <a:buSzTx/>
              <a:buFontTx/>
              <a:buNone/>
              <a:tabLst/>
              <a:defRPr/>
            </a:pPr>
            <a:r>
              <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rPr>
              <a:t> Presiding</a:t>
            </a:r>
          </a:p>
        </p:txBody>
      </p:sp>
      <p:sp>
        <p:nvSpPr>
          <p:cNvPr id="12" name="TextBox 11">
            <a:extLst>
              <a:ext uri="{FF2B5EF4-FFF2-40B4-BE49-F238E27FC236}">
                <a16:creationId xmlns:a16="http://schemas.microsoft.com/office/drawing/2014/main" id="{E25BC9C0-F4A6-44D3-977B-CE1569A29931}"/>
              </a:ext>
            </a:extLst>
          </p:cNvPr>
          <p:cNvSpPr txBox="1"/>
          <p:nvPr/>
        </p:nvSpPr>
        <p:spPr>
          <a:xfrm>
            <a:off x="503063" y="5703838"/>
            <a:ext cx="11185870" cy="784830"/>
          </a:xfrm>
          <a:prstGeom prst="rect">
            <a:avLst/>
          </a:prstGeom>
          <a:noFill/>
        </p:spPr>
        <p:txBody>
          <a:bodyPr wrap="square" rtlCol="0">
            <a:spAutoFit/>
          </a:bodyPr>
          <a:lstStyle/>
          <a:p>
            <a:pPr marL="0" marR="0" lvl="0" indent="0" algn="ctr" defTabSz="914400" rtl="0" eaLnBrk="1" fontAlgn="auto" latinLnBrk="0" hangingPunct="1">
              <a:lnSpc>
                <a:spcPts val="54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(Silence for Reflection)</a:t>
            </a:r>
          </a:p>
        </p:txBody>
      </p:sp>
    </p:spTree>
    <p:extLst>
      <p:ext uri="{BB962C8B-B14F-4D97-AF65-F5344CB8AC3E}">
        <p14:creationId xmlns:p14="http://schemas.microsoft.com/office/powerpoint/2010/main" val="149043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279553" y="114939"/>
            <a:ext cx="9632893" cy="101566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Welcome and Announcements</a:t>
            </a:r>
          </a:p>
        </p:txBody>
      </p:sp>
      <p:pic>
        <p:nvPicPr>
          <p:cNvPr id="4" name="Picture 3">
            <a:extLst>
              <a:ext uri="{FF2B5EF4-FFF2-40B4-BE49-F238E27FC236}">
                <a16:creationId xmlns:a16="http://schemas.microsoft.com/office/drawing/2014/main" id="{0D113592-9962-45DE-A67F-C5003D1F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262" y="1130602"/>
            <a:ext cx="9769474" cy="5521876"/>
          </a:xfrm>
          <a:prstGeom prst="rect">
            <a:avLst/>
          </a:prstGeom>
        </p:spPr>
      </p:pic>
    </p:spTree>
    <p:extLst>
      <p:ext uri="{BB962C8B-B14F-4D97-AF65-F5344CB8AC3E}">
        <p14:creationId xmlns:p14="http://schemas.microsoft.com/office/powerpoint/2010/main" val="963734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620785" y="2386692"/>
            <a:ext cx="10944575" cy="4247317"/>
          </a:xfrm>
          <a:prstGeom prst="rect">
            <a:avLst/>
          </a:prstGeom>
          <a:noFill/>
        </p:spPr>
        <p:txBody>
          <a:bodyPr wrap="square" rtlCol="0">
            <a:spAutoFit/>
          </a:bodyPr>
          <a:lstStyle/>
          <a:p>
            <a:r>
              <a:rPr lang="en-US" sz="5400" dirty="0"/>
              <a:t>1. Seek ye first the kingdom of God</a:t>
            </a:r>
            <a:br>
              <a:rPr lang="en-US" sz="5400" dirty="0"/>
            </a:br>
            <a:r>
              <a:rPr lang="en-US" sz="5400" dirty="0"/>
              <a:t>And His righteousness;</a:t>
            </a:r>
            <a:br>
              <a:rPr lang="en-US" sz="5400" dirty="0"/>
            </a:br>
            <a:r>
              <a:rPr lang="en-US" sz="5400" dirty="0"/>
              <a:t>And all these things shall be added 	unto you.</a:t>
            </a:r>
            <a:br>
              <a:rPr lang="en-US" sz="5400" dirty="0"/>
            </a:br>
            <a:r>
              <a:rPr lang="en-US" sz="5400" dirty="0" err="1"/>
              <a:t>Hallelu</a:t>
            </a:r>
            <a:r>
              <a:rPr lang="en-US" sz="5400" dirty="0"/>
              <a:t>, Hallelujah!</a:t>
            </a:r>
          </a:p>
        </p:txBody>
      </p:sp>
      <p:sp>
        <p:nvSpPr>
          <p:cNvPr id="5" name="TextBox 4">
            <a:extLst>
              <a:ext uri="{FF2B5EF4-FFF2-40B4-BE49-F238E27FC236}">
                <a16:creationId xmlns:a16="http://schemas.microsoft.com/office/drawing/2014/main" id="{8A6B2C0E-D017-4A79-9E8A-B011B0C6F505}"/>
              </a:ext>
            </a:extLst>
          </p:cNvPr>
          <p:cNvSpPr txBox="1"/>
          <p:nvPr/>
        </p:nvSpPr>
        <p:spPr>
          <a:xfrm>
            <a:off x="2022855" y="379958"/>
            <a:ext cx="7087389" cy="1754326"/>
          </a:xfrm>
          <a:prstGeom prst="rect">
            <a:avLst/>
          </a:prstGeom>
          <a:noFill/>
        </p:spPr>
        <p:txBody>
          <a:bodyPr wrap="non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*Hymn of the Day:</a:t>
            </a:r>
          </a:p>
          <a:p>
            <a:pPr lvl="0" algn="ctr">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Seek Ye First  WOV # 783</a:t>
            </a:r>
          </a:p>
        </p:txBody>
      </p:sp>
    </p:spTree>
    <p:extLst>
      <p:ext uri="{BB962C8B-B14F-4D97-AF65-F5344CB8AC3E}">
        <p14:creationId xmlns:p14="http://schemas.microsoft.com/office/powerpoint/2010/main" val="1507397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687896" y="1149291"/>
            <a:ext cx="11182525" cy="4247317"/>
          </a:xfrm>
          <a:prstGeom prst="rect">
            <a:avLst/>
          </a:prstGeom>
          <a:noFill/>
        </p:spPr>
        <p:txBody>
          <a:bodyPr wrap="square" rtlCol="0">
            <a:spAutoFit/>
          </a:bodyPr>
          <a:lstStyle/>
          <a:p>
            <a:r>
              <a:rPr lang="en-US" sz="5400" dirty="0"/>
              <a:t>2. Ask, and it shall be given unto you;</a:t>
            </a:r>
            <a:br>
              <a:rPr lang="en-US" sz="5400" dirty="0"/>
            </a:br>
            <a:r>
              <a:rPr lang="en-US" sz="5400" dirty="0"/>
              <a:t>Seek, and you shall find.</a:t>
            </a:r>
            <a:br>
              <a:rPr lang="en-US" sz="5400" dirty="0"/>
            </a:br>
            <a:r>
              <a:rPr lang="en-US" sz="5400" dirty="0"/>
              <a:t>Knock, and it shall be opened unto you.</a:t>
            </a:r>
            <a:br>
              <a:rPr lang="en-US" sz="5400" dirty="0"/>
            </a:br>
            <a:r>
              <a:rPr lang="en-US" sz="5400" dirty="0" err="1"/>
              <a:t>Hallelu</a:t>
            </a:r>
            <a:r>
              <a:rPr lang="en-US" sz="5400" dirty="0"/>
              <a:t>, Hallelujah!</a:t>
            </a:r>
          </a:p>
          <a:p>
            <a:pPr lvl="0">
              <a:defRPr/>
            </a:pPr>
            <a:endParaRPr lang="en-US" sz="5400" b="1" dirty="0">
              <a:solidFill>
                <a:prstClr val="black"/>
              </a:solidFill>
            </a:endParaRPr>
          </a:p>
        </p:txBody>
      </p:sp>
    </p:spTree>
    <p:extLst>
      <p:ext uri="{BB962C8B-B14F-4D97-AF65-F5344CB8AC3E}">
        <p14:creationId xmlns:p14="http://schemas.microsoft.com/office/powerpoint/2010/main" val="260069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721454" y="1015068"/>
            <a:ext cx="10298356" cy="4247317"/>
          </a:xfrm>
          <a:prstGeom prst="rect">
            <a:avLst/>
          </a:prstGeom>
          <a:noFill/>
        </p:spPr>
        <p:txBody>
          <a:bodyPr wrap="square" rtlCol="0">
            <a:spAutoFit/>
          </a:bodyPr>
          <a:lstStyle/>
          <a:p>
            <a:r>
              <a:rPr lang="en-US" sz="5400" dirty="0"/>
              <a:t>3. Man shall not live by bread alone,</a:t>
            </a:r>
            <a:br>
              <a:rPr lang="en-US" sz="5400" dirty="0"/>
            </a:br>
            <a:r>
              <a:rPr lang="en-US" sz="5400" dirty="0"/>
              <a:t>But by every word</a:t>
            </a:r>
            <a:br>
              <a:rPr lang="en-US" sz="5400" dirty="0"/>
            </a:br>
            <a:r>
              <a:rPr lang="en-US" sz="5400" dirty="0"/>
              <a:t>That proceeds out from the mouth 	of God.</a:t>
            </a:r>
            <a:br>
              <a:rPr lang="en-US" sz="5400" dirty="0"/>
            </a:br>
            <a:r>
              <a:rPr lang="en-US" sz="5400" dirty="0" err="1"/>
              <a:t>Hallelu</a:t>
            </a:r>
            <a:r>
              <a:rPr lang="en-US" sz="5400" dirty="0"/>
              <a:t>, Hallelujah!</a:t>
            </a:r>
          </a:p>
        </p:txBody>
      </p:sp>
    </p:spTree>
    <p:extLst>
      <p:ext uri="{BB962C8B-B14F-4D97-AF65-F5344CB8AC3E}">
        <p14:creationId xmlns:p14="http://schemas.microsoft.com/office/powerpoint/2010/main" val="300523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3415940" y="70019"/>
            <a:ext cx="5360122" cy="1015663"/>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rPr>
              <a:t>Apostles’ Creed</a:t>
            </a:r>
          </a:p>
        </p:txBody>
      </p:sp>
      <p:sp>
        <p:nvSpPr>
          <p:cNvPr id="8" name="TextBox 7">
            <a:extLst>
              <a:ext uri="{FF2B5EF4-FFF2-40B4-BE49-F238E27FC236}">
                <a16:creationId xmlns:a16="http://schemas.microsoft.com/office/drawing/2014/main" id="{0FD8C6F3-014F-410E-8009-1BA3C6901D6E}"/>
              </a:ext>
            </a:extLst>
          </p:cNvPr>
          <p:cNvSpPr txBox="1"/>
          <p:nvPr/>
        </p:nvSpPr>
        <p:spPr>
          <a:xfrm>
            <a:off x="480802" y="1194196"/>
            <a:ext cx="11471923" cy="535531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 believe in God, the Father almighty,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creator of heaven and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 believe in Jesus Christ, God’s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Son, our Lord, who was conceived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by the Holy Spirit, born of the virgin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Mary,	suffered under Pontius Pilate,</a:t>
            </a:r>
          </a:p>
        </p:txBody>
      </p:sp>
    </p:spTree>
    <p:extLst>
      <p:ext uri="{BB962C8B-B14F-4D97-AF65-F5344CB8AC3E}">
        <p14:creationId xmlns:p14="http://schemas.microsoft.com/office/powerpoint/2010/main" val="270760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152552" y="474345"/>
            <a:ext cx="10343579"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was crucified, died, and was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buried; he descended to the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On the third day he rose again;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 ascended into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 is seated at the right hand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Father, and he will come to judge the living and the dead.</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41040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656186" y="474345"/>
            <a:ext cx="9341275" cy="59093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 believe in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holy catholic Church</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communion of saints,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forgiveness of sins,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resurrection of the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and the life everlasting.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984275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4511271" y="-80670"/>
            <a:ext cx="3169458"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Prayers</a:t>
            </a:r>
          </a:p>
        </p:txBody>
      </p:sp>
      <p:sp>
        <p:nvSpPr>
          <p:cNvPr id="14" name="TextBox 13">
            <a:extLst>
              <a:ext uri="{FF2B5EF4-FFF2-40B4-BE49-F238E27FC236}">
                <a16:creationId xmlns:a16="http://schemas.microsoft.com/office/drawing/2014/main" id="{D2BFAEBB-9482-4D4B-A1B3-1780B6C0B97C}"/>
              </a:ext>
            </a:extLst>
          </p:cNvPr>
          <p:cNvSpPr txBox="1"/>
          <p:nvPr/>
        </p:nvSpPr>
        <p:spPr>
          <a:xfrm>
            <a:off x="348882" y="3504335"/>
            <a:ext cx="11494236" cy="156966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Prayer Response (each portion of the prayers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end with these words):</a:t>
            </a:r>
            <a:endParaRPr kumimoji="0" lang="en-US" sz="48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10413F8-269D-44A5-8ED4-C89F091BE3E6}"/>
              </a:ext>
            </a:extLst>
          </p:cNvPr>
          <p:cNvSpPr txBox="1"/>
          <p:nvPr/>
        </p:nvSpPr>
        <p:spPr>
          <a:xfrm>
            <a:off x="3543772" y="4885236"/>
            <a:ext cx="549671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 God of grace,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hear our prayer.</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F86941D-00C5-4CB5-9057-EDB74E122054}"/>
              </a:ext>
            </a:extLst>
          </p:cNvPr>
          <p:cNvSpPr txBox="1"/>
          <p:nvPr/>
        </p:nvSpPr>
        <p:spPr>
          <a:xfrm>
            <a:off x="1556453" y="919012"/>
            <a:ext cx="9505994" cy="923330"/>
          </a:xfrm>
          <a:prstGeom prst="rect">
            <a:avLst/>
          </a:prstGeom>
          <a:noFill/>
        </p:spPr>
        <p:txBody>
          <a:bodyPr wrap="square" rtlCol="0">
            <a:spAutoFit/>
          </a:bodyPr>
          <a:lstStyle/>
          <a:p>
            <a:pPr lvl="0">
              <a:defRPr/>
            </a:pP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2D95D71-C403-4D55-B3D4-1D6E63690B92}"/>
              </a:ext>
            </a:extLst>
          </p:cNvPr>
          <p:cNvSpPr txBox="1"/>
          <p:nvPr/>
        </p:nvSpPr>
        <p:spPr>
          <a:xfrm>
            <a:off x="75501" y="843677"/>
            <a:ext cx="12591875"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 In solidarity with all creation, we join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our voice to the voice of the whole church and pray for the needs of the world. </a:t>
            </a:r>
          </a:p>
        </p:txBody>
      </p:sp>
    </p:spTree>
    <p:extLst>
      <p:ext uri="{BB962C8B-B14F-4D97-AF65-F5344CB8AC3E}">
        <p14:creationId xmlns:p14="http://schemas.microsoft.com/office/powerpoint/2010/main" val="191369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2424906" y="23853"/>
            <a:ext cx="7342203"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The Peace is Shared</a:t>
            </a:r>
          </a:p>
        </p:txBody>
      </p:sp>
      <p:sp>
        <p:nvSpPr>
          <p:cNvPr id="9" name="TextBox 8">
            <a:extLst>
              <a:ext uri="{FF2B5EF4-FFF2-40B4-BE49-F238E27FC236}">
                <a16:creationId xmlns:a16="http://schemas.microsoft.com/office/drawing/2014/main" id="{20608AD2-101D-46BB-8E82-5F9D65566E7B}"/>
              </a:ext>
            </a:extLst>
          </p:cNvPr>
          <p:cNvSpPr txBox="1"/>
          <p:nvPr/>
        </p:nvSpPr>
        <p:spPr>
          <a:xfrm>
            <a:off x="1560873" y="1159901"/>
            <a:ext cx="100567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As Christ welcomed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let us open our hearts and lives and be like Christ to everyone we meet. The peace of the Lord be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lso</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with you.</a:t>
            </a:r>
          </a:p>
        </p:txBody>
      </p:sp>
      <p:sp>
        <p:nvSpPr>
          <p:cNvPr id="11" name="TextBox 10">
            <a:extLst>
              <a:ext uri="{FF2B5EF4-FFF2-40B4-BE49-F238E27FC236}">
                <a16:creationId xmlns:a16="http://schemas.microsoft.com/office/drawing/2014/main" id="{C3B858B3-B563-4607-A312-A272BD489DFD}"/>
              </a:ext>
            </a:extLst>
          </p:cNvPr>
          <p:cNvSpPr txBox="1"/>
          <p:nvPr/>
        </p:nvSpPr>
        <p:spPr>
          <a:xfrm>
            <a:off x="952309" y="1159901"/>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E4D4EB4E-421A-4249-9BBD-E02C27CD45B8}"/>
              </a:ext>
            </a:extLst>
          </p:cNvPr>
          <p:cNvSpPr txBox="1"/>
          <p:nvPr/>
        </p:nvSpPr>
        <p:spPr>
          <a:xfrm>
            <a:off x="926431" y="5455045"/>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40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4466877" y="-22313"/>
            <a:ext cx="3258264" cy="120032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1" u="sng" strike="noStrike" kern="1200" cap="none" spc="0" normalizeH="0" baseline="0" noProof="0" dirty="0">
                <a:ln>
                  <a:noFill/>
                </a:ln>
                <a:solidFill>
                  <a:prstClr val="black"/>
                </a:solidFill>
                <a:effectLst/>
                <a:uLnTx/>
                <a:uFillTx/>
                <a:latin typeface="Calibri" panose="020F0502020204030204"/>
                <a:ea typeface="+mn-ea"/>
                <a:cs typeface="+mn-cs"/>
              </a:rPr>
              <a:t>Offering</a:t>
            </a:r>
          </a:p>
        </p:txBody>
      </p:sp>
      <p:sp>
        <p:nvSpPr>
          <p:cNvPr id="12" name="TextBox 11">
            <a:extLst>
              <a:ext uri="{FF2B5EF4-FFF2-40B4-BE49-F238E27FC236}">
                <a16:creationId xmlns:a16="http://schemas.microsoft.com/office/drawing/2014/main" id="{B2C6B560-26BC-4E04-9992-8C10AEB3FD07}"/>
              </a:ext>
            </a:extLst>
          </p:cNvPr>
          <p:cNvSpPr txBox="1"/>
          <p:nvPr/>
        </p:nvSpPr>
        <p:spPr>
          <a:xfrm>
            <a:off x="283309" y="1292809"/>
            <a:ext cx="7615686"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An offering is gathered for the mission of the church, including care of those in need. Online donations can be made at:</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AE89446-DE6F-4F05-8708-70BBDCF80365}"/>
              </a:ext>
            </a:extLst>
          </p:cNvPr>
          <p:cNvSpPr txBox="1"/>
          <p:nvPr/>
        </p:nvSpPr>
        <p:spPr>
          <a:xfrm>
            <a:off x="1582473" y="5531592"/>
            <a:ext cx="90270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www.helenastjohns.org/donate</a:t>
            </a:r>
            <a:endParaRPr kumimoji="0" lang="en-US" sz="5400" b="1" i="1" u="sng"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21C6EE2-6812-4F13-96AB-84F605159071}"/>
              </a:ext>
            </a:extLst>
          </p:cNvPr>
          <p:cNvGrpSpPr/>
          <p:nvPr/>
        </p:nvGrpSpPr>
        <p:grpSpPr>
          <a:xfrm>
            <a:off x="7925776" y="1267298"/>
            <a:ext cx="4151767" cy="4181529"/>
            <a:chOff x="7925776" y="1267298"/>
            <a:chExt cx="4151767" cy="4181529"/>
          </a:xfrm>
        </p:grpSpPr>
        <p:pic>
          <p:nvPicPr>
            <p:cNvPr id="11" name="Picture 10">
              <a:extLst>
                <a:ext uri="{FF2B5EF4-FFF2-40B4-BE49-F238E27FC236}">
                  <a16:creationId xmlns:a16="http://schemas.microsoft.com/office/drawing/2014/main" id="{8AFDBF31-D89A-4304-9F80-E5AED34A475C}"/>
                </a:ext>
              </a:extLst>
            </p:cNvPr>
            <p:cNvPicPr>
              <a:picLocks noChangeAspect="1"/>
            </p:cNvPicPr>
            <p:nvPr/>
          </p:nvPicPr>
          <p:blipFill rotWithShape="1">
            <a:blip r:embed="rId2">
              <a:extLst>
                <a:ext uri="{28A0092B-C50C-407E-A947-70E740481C1C}">
                  <a14:useLocalDpi xmlns:a14="http://schemas.microsoft.com/office/drawing/2010/main" val="0"/>
                </a:ext>
              </a:extLst>
            </a:blip>
            <a:srcRect l="7795" t="7363" r="8044" b="7873"/>
            <a:stretch/>
          </p:blipFill>
          <p:spPr>
            <a:xfrm>
              <a:off x="7925776" y="1267298"/>
              <a:ext cx="4151767" cy="4181529"/>
            </a:xfrm>
            <a:prstGeom prst="rect">
              <a:avLst/>
            </a:prstGeom>
          </p:spPr>
        </p:pic>
        <p:sp>
          <p:nvSpPr>
            <p:cNvPr id="2" name="Rectangle 1">
              <a:extLst>
                <a:ext uri="{FF2B5EF4-FFF2-40B4-BE49-F238E27FC236}">
                  <a16:creationId xmlns:a16="http://schemas.microsoft.com/office/drawing/2014/main" id="{633FE017-AA43-4AB7-9521-E0215E82EBD5}"/>
                </a:ext>
              </a:extLst>
            </p:cNvPr>
            <p:cNvSpPr/>
            <p:nvPr/>
          </p:nvSpPr>
          <p:spPr>
            <a:xfrm>
              <a:off x="9527206" y="2799275"/>
              <a:ext cx="948905" cy="110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Luther rose - Wikipedia">
              <a:extLst>
                <a:ext uri="{FF2B5EF4-FFF2-40B4-BE49-F238E27FC236}">
                  <a16:creationId xmlns:a16="http://schemas.microsoft.com/office/drawing/2014/main" id="{C08AFF3A-0E14-4CF7-86E8-34CF3D790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084" y="2883609"/>
              <a:ext cx="948905" cy="948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3699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977789" y="1847623"/>
            <a:ext cx="8236421" cy="2677656"/>
          </a:xfrm>
          <a:prstGeom prst="rect">
            <a:avLst/>
          </a:prstGeom>
          <a:noFill/>
        </p:spPr>
        <p:txBody>
          <a:bodyPr wrap="none" rtlCol="0" anchor="ctr">
            <a:spAutoFit/>
          </a:bodyPr>
          <a:lstStyle/>
          <a:p>
            <a:pPr lvl="0" algn="ctr">
              <a:defRPr/>
            </a:pPr>
            <a:r>
              <a:rPr kumimoji="0" lang="en-US" sz="6000" b="0" i="1"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6000" i="1" u="sng" dirty="0">
                <a:solidFill>
                  <a:prstClr val="black"/>
                </a:solidFill>
              </a:rPr>
              <a:t>“OFERTORY HYMN”</a:t>
            </a:r>
            <a:endParaRPr kumimoji="0" lang="en-US" sz="60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i="1" dirty="0">
                <a:solidFill>
                  <a:prstClr val="black"/>
                </a:solidFill>
                <a:latin typeface="Calibri" panose="020F0502020204030204"/>
              </a:rPr>
              <a:t>Precious Lord, Take My Hand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(ELW #</a:t>
            </a:r>
            <a:r>
              <a:rPr lang="en-US" sz="5400" i="1" dirty="0">
                <a:solidFill>
                  <a:prstClr val="black"/>
                </a:solidFill>
                <a:latin typeface="Calibri" panose="020F0502020204030204"/>
              </a:rPr>
              <a:t>773</a:t>
            </a: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a:extLst>
              <a:ext uri="{FF2B5EF4-FFF2-40B4-BE49-F238E27FC236}">
                <a16:creationId xmlns:a16="http://schemas.microsoft.com/office/drawing/2014/main" id="{18DF4380-BAB3-4E28-A7F5-17E3D440AB49}"/>
              </a:ext>
            </a:extLst>
          </p:cNvPr>
          <p:cNvPicPr>
            <a:picLocks noChangeAspect="1"/>
          </p:cNvPicPr>
          <p:nvPr/>
        </p:nvPicPr>
        <p:blipFill>
          <a:blip r:embed="rId2"/>
          <a:stretch>
            <a:fillRect/>
          </a:stretch>
        </p:blipFill>
        <p:spPr>
          <a:xfrm>
            <a:off x="205577" y="121003"/>
            <a:ext cx="1203773" cy="1212611"/>
          </a:xfrm>
          <a:prstGeom prst="rect">
            <a:avLst/>
          </a:prstGeom>
        </p:spPr>
      </p:pic>
    </p:spTree>
    <p:extLst>
      <p:ext uri="{BB962C8B-B14F-4D97-AF65-F5344CB8AC3E}">
        <p14:creationId xmlns:p14="http://schemas.microsoft.com/office/powerpoint/2010/main" val="13926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F8CF11F-DE35-46C5-831E-94AABA31CCF9}"/>
              </a:ext>
            </a:extLst>
          </p:cNvPr>
          <p:cNvSpPr txBox="1"/>
          <p:nvPr/>
        </p:nvSpPr>
        <p:spPr>
          <a:xfrm>
            <a:off x="1107495" y="-4882"/>
            <a:ext cx="9977027"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Confession and Forgiveness</a:t>
            </a:r>
          </a:p>
        </p:txBody>
      </p:sp>
      <p:sp>
        <p:nvSpPr>
          <p:cNvPr id="10" name="TextBox 9">
            <a:extLst>
              <a:ext uri="{FF2B5EF4-FFF2-40B4-BE49-F238E27FC236}">
                <a16:creationId xmlns:a16="http://schemas.microsoft.com/office/drawing/2014/main" id="{1716BAAF-9BB0-4E98-921E-7AACBFD94147}"/>
              </a:ext>
            </a:extLst>
          </p:cNvPr>
          <p:cNvSpPr txBox="1"/>
          <p:nvPr/>
        </p:nvSpPr>
        <p:spPr>
          <a:xfrm>
            <a:off x="2892708" y="1213008"/>
            <a:ext cx="7816194" cy="5262979"/>
          </a:xfrm>
          <a:prstGeom prst="rect">
            <a:avLst/>
          </a:prstGeom>
          <a:noFill/>
        </p:spPr>
        <p:txBody>
          <a:bodyPr wrap="square" rtlCol="0">
            <a:spAutoFit/>
          </a:bodyPr>
          <a:lstStyle/>
          <a:p>
            <a:r>
              <a:rPr lang="en-US" sz="6000" dirty="0"/>
              <a:t>In the name of the Father, and of the </a:t>
            </a:r>
            <a:r>
              <a:rPr lang="en-US" sz="6000" dirty="0">
                <a:solidFill>
                  <a:srgbClr val="FF0000"/>
                </a:solidFill>
              </a:rPr>
              <a:t>☩</a:t>
            </a:r>
            <a:r>
              <a:rPr lang="en-US" sz="6000" dirty="0"/>
              <a:t> Son, and of the Holy Spirit.</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
        <p:nvSpPr>
          <p:cNvPr id="11" name="TextBox 10">
            <a:extLst>
              <a:ext uri="{FF2B5EF4-FFF2-40B4-BE49-F238E27FC236}">
                <a16:creationId xmlns:a16="http://schemas.microsoft.com/office/drawing/2014/main" id="{FB60C471-B930-406B-9EE1-0A9280043851}"/>
              </a:ext>
            </a:extLst>
          </p:cNvPr>
          <p:cNvSpPr txBox="1"/>
          <p:nvPr/>
        </p:nvSpPr>
        <p:spPr>
          <a:xfrm>
            <a:off x="2178267" y="551969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D35FA3BA-F096-4BE3-AF10-4EA76DAA96E0}"/>
              </a:ext>
            </a:extLst>
          </p:cNvPr>
          <p:cNvSpPr txBox="1"/>
          <p:nvPr/>
        </p:nvSpPr>
        <p:spPr>
          <a:xfrm>
            <a:off x="2186893" y="1213008"/>
            <a:ext cx="7280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105648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979801" y="604510"/>
            <a:ext cx="9999677" cy="5909310"/>
          </a:xfrm>
          <a:prstGeom prst="rect">
            <a:avLst/>
          </a:prstGeom>
          <a:noFill/>
        </p:spPr>
        <p:txBody>
          <a:bodyPr wrap="square" rtlCol="0">
            <a:spAutoFit/>
          </a:bodyPr>
          <a:lstStyle/>
          <a:p>
            <a:r>
              <a:rPr lang="en-US" sz="5400" dirty="0"/>
              <a:t>Precious Lord, take my hand,</a:t>
            </a:r>
          </a:p>
          <a:p>
            <a:r>
              <a:rPr lang="en-US" sz="5400" dirty="0"/>
              <a:t>	lead me on, let me stand,</a:t>
            </a:r>
          </a:p>
          <a:p>
            <a:r>
              <a:rPr lang="en-US" sz="5400" dirty="0"/>
              <a:t>I am tired, I am weak, I am worn.</a:t>
            </a:r>
          </a:p>
          <a:p>
            <a:r>
              <a:rPr lang="en-US" sz="5400" dirty="0"/>
              <a:t>Through the storm, through the 	night, lead me on to the light.</a:t>
            </a:r>
          </a:p>
          <a:p>
            <a:r>
              <a:rPr lang="en-US" sz="5400" dirty="0"/>
              <a:t>Take my hand, precious Lord, </a:t>
            </a:r>
          </a:p>
          <a:p>
            <a:r>
              <a:rPr lang="en-US" sz="5400" dirty="0"/>
              <a:t>	lead me home</a:t>
            </a:r>
          </a:p>
        </p:txBody>
      </p:sp>
      <p:pic>
        <p:nvPicPr>
          <p:cNvPr id="7" name="Picture 6">
            <a:extLst>
              <a:ext uri="{FF2B5EF4-FFF2-40B4-BE49-F238E27FC236}">
                <a16:creationId xmlns:a16="http://schemas.microsoft.com/office/drawing/2014/main" id="{588C8A55-8327-40EC-85DE-C44FED7EA137}"/>
              </a:ext>
            </a:extLst>
          </p:cNvPr>
          <p:cNvPicPr>
            <a:picLocks noChangeAspect="1"/>
          </p:cNvPicPr>
          <p:nvPr/>
        </p:nvPicPr>
        <p:blipFill>
          <a:blip r:embed="rId2"/>
          <a:stretch>
            <a:fillRect/>
          </a:stretch>
        </p:blipFill>
        <p:spPr>
          <a:xfrm>
            <a:off x="96809" y="67614"/>
            <a:ext cx="1182056" cy="1190735"/>
          </a:xfrm>
          <a:prstGeom prst="rect">
            <a:avLst/>
          </a:prstGeom>
        </p:spPr>
      </p:pic>
      <p:sp>
        <p:nvSpPr>
          <p:cNvPr id="2" name="TextBox 1">
            <a:extLst>
              <a:ext uri="{FF2B5EF4-FFF2-40B4-BE49-F238E27FC236}">
                <a16:creationId xmlns:a16="http://schemas.microsoft.com/office/drawing/2014/main" id="{B466E333-C2A3-4450-8745-13FEB95ACCBE}"/>
              </a:ext>
            </a:extLst>
          </p:cNvPr>
          <p:cNvSpPr txBox="1"/>
          <p:nvPr/>
        </p:nvSpPr>
        <p:spPr>
          <a:xfrm>
            <a:off x="1375794" y="604510"/>
            <a:ext cx="710451" cy="923330"/>
          </a:xfrm>
          <a:prstGeom prst="rect">
            <a:avLst/>
          </a:prstGeom>
          <a:noFill/>
        </p:spPr>
        <p:txBody>
          <a:bodyPr wrap="none" rtlCol="0">
            <a:spAutoFit/>
          </a:bodyPr>
          <a:lstStyle/>
          <a:p>
            <a:r>
              <a:rPr lang="en-US" sz="5400" dirty="0"/>
              <a:t>1.</a:t>
            </a:r>
          </a:p>
        </p:txBody>
      </p:sp>
    </p:spTree>
    <p:extLst>
      <p:ext uri="{BB962C8B-B14F-4D97-AF65-F5344CB8AC3E}">
        <p14:creationId xmlns:p14="http://schemas.microsoft.com/office/powerpoint/2010/main" val="208222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1960353" y="721956"/>
            <a:ext cx="10231647" cy="7571303"/>
          </a:xfrm>
          <a:prstGeom prst="rect">
            <a:avLst/>
          </a:prstGeom>
          <a:noFill/>
        </p:spPr>
        <p:txBody>
          <a:bodyPr wrap="square" rtlCol="0">
            <a:spAutoFit/>
          </a:bodyPr>
          <a:lstStyle/>
          <a:p>
            <a:r>
              <a:rPr lang="en-US" sz="5400" dirty="0"/>
              <a:t>When my way grows drear,</a:t>
            </a:r>
          </a:p>
          <a:p>
            <a:r>
              <a:rPr lang="en-US" sz="5400" dirty="0"/>
              <a:t>	precious Lord, linger near.</a:t>
            </a:r>
          </a:p>
          <a:p>
            <a:r>
              <a:rPr lang="en-US" sz="5400" dirty="0"/>
              <a:t>when my life is almost gone,</a:t>
            </a:r>
          </a:p>
          <a:p>
            <a:r>
              <a:rPr lang="en-US" sz="5400" dirty="0"/>
              <a:t>hear my cry, hear my call, hold my 	hand lest I fall.</a:t>
            </a:r>
          </a:p>
          <a:p>
            <a:r>
              <a:rPr lang="en-US" sz="5400" dirty="0"/>
              <a:t>Take my hand, precious Lord, lead 	me home.</a:t>
            </a:r>
          </a:p>
          <a:p>
            <a:endParaRPr lang="en-US" sz="5400" dirty="0"/>
          </a:p>
          <a:p>
            <a:pPr lvl="0">
              <a:defRPr/>
            </a:pPr>
            <a:endParaRPr lang="en-US" sz="5400" b="1" dirty="0">
              <a:solidFill>
                <a:prstClr val="black"/>
              </a:solidFill>
            </a:endParaRPr>
          </a:p>
        </p:txBody>
      </p:sp>
      <p:pic>
        <p:nvPicPr>
          <p:cNvPr id="7" name="Picture 6">
            <a:extLst>
              <a:ext uri="{FF2B5EF4-FFF2-40B4-BE49-F238E27FC236}">
                <a16:creationId xmlns:a16="http://schemas.microsoft.com/office/drawing/2014/main" id="{588C8A55-8327-40EC-85DE-C44FED7EA137}"/>
              </a:ext>
            </a:extLst>
          </p:cNvPr>
          <p:cNvPicPr>
            <a:picLocks noChangeAspect="1"/>
          </p:cNvPicPr>
          <p:nvPr/>
        </p:nvPicPr>
        <p:blipFill>
          <a:blip r:embed="rId2"/>
          <a:stretch>
            <a:fillRect/>
          </a:stretch>
        </p:blipFill>
        <p:spPr>
          <a:xfrm>
            <a:off x="96809" y="67614"/>
            <a:ext cx="1182056" cy="1190735"/>
          </a:xfrm>
          <a:prstGeom prst="rect">
            <a:avLst/>
          </a:prstGeom>
        </p:spPr>
      </p:pic>
      <p:sp>
        <p:nvSpPr>
          <p:cNvPr id="3" name="TextBox 2">
            <a:extLst>
              <a:ext uri="{FF2B5EF4-FFF2-40B4-BE49-F238E27FC236}">
                <a16:creationId xmlns:a16="http://schemas.microsoft.com/office/drawing/2014/main" id="{F5B52D83-79E3-4773-A4ED-DF9A86712309}"/>
              </a:ext>
            </a:extLst>
          </p:cNvPr>
          <p:cNvSpPr txBox="1"/>
          <p:nvPr/>
        </p:nvSpPr>
        <p:spPr>
          <a:xfrm>
            <a:off x="1337588" y="721956"/>
            <a:ext cx="914400" cy="923330"/>
          </a:xfrm>
          <a:prstGeom prst="rect">
            <a:avLst/>
          </a:prstGeom>
          <a:noFill/>
        </p:spPr>
        <p:txBody>
          <a:bodyPr wrap="square" rtlCol="0">
            <a:spAutoFit/>
          </a:bodyPr>
          <a:lstStyle/>
          <a:p>
            <a:r>
              <a:rPr lang="en-US" sz="5400" dirty="0"/>
              <a:t>2.</a:t>
            </a:r>
          </a:p>
        </p:txBody>
      </p:sp>
    </p:spTree>
    <p:extLst>
      <p:ext uri="{BB962C8B-B14F-4D97-AF65-F5344CB8AC3E}">
        <p14:creationId xmlns:p14="http://schemas.microsoft.com/office/powerpoint/2010/main" val="1564911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8C8A55-8327-40EC-85DE-C44FED7EA137}"/>
              </a:ext>
            </a:extLst>
          </p:cNvPr>
          <p:cNvPicPr>
            <a:picLocks noChangeAspect="1"/>
          </p:cNvPicPr>
          <p:nvPr/>
        </p:nvPicPr>
        <p:blipFill>
          <a:blip r:embed="rId2"/>
          <a:stretch>
            <a:fillRect/>
          </a:stretch>
        </p:blipFill>
        <p:spPr>
          <a:xfrm>
            <a:off x="96809" y="67614"/>
            <a:ext cx="1182056" cy="1190735"/>
          </a:xfrm>
          <a:prstGeom prst="rect">
            <a:avLst/>
          </a:prstGeom>
        </p:spPr>
      </p:pic>
      <p:sp>
        <p:nvSpPr>
          <p:cNvPr id="4" name="TextBox 3">
            <a:extLst>
              <a:ext uri="{FF2B5EF4-FFF2-40B4-BE49-F238E27FC236}">
                <a16:creationId xmlns:a16="http://schemas.microsoft.com/office/drawing/2014/main" id="{5243FA03-BA65-484C-91EE-644C4E776D7E}"/>
              </a:ext>
            </a:extLst>
          </p:cNvPr>
          <p:cNvSpPr txBox="1"/>
          <p:nvPr/>
        </p:nvSpPr>
        <p:spPr>
          <a:xfrm>
            <a:off x="1960353" y="721956"/>
            <a:ext cx="10231647" cy="5909310"/>
          </a:xfrm>
          <a:prstGeom prst="rect">
            <a:avLst/>
          </a:prstGeom>
          <a:noFill/>
        </p:spPr>
        <p:txBody>
          <a:bodyPr wrap="square" rtlCol="0">
            <a:spAutoFit/>
          </a:bodyPr>
          <a:lstStyle/>
          <a:p>
            <a:r>
              <a:rPr lang="en-US" sz="5400" dirty="0"/>
              <a:t>When the darkness appears and 	the night draws near,</a:t>
            </a:r>
          </a:p>
          <a:p>
            <a:r>
              <a:rPr lang="en-US" sz="5400" dirty="0"/>
              <a:t>and the day is past and gone,</a:t>
            </a:r>
          </a:p>
          <a:p>
            <a:r>
              <a:rPr lang="en-US" sz="5400" dirty="0"/>
              <a:t>at the river I stand, guide my feet, 	hold my hand.</a:t>
            </a:r>
          </a:p>
          <a:p>
            <a:r>
              <a:rPr lang="en-US" sz="5400" dirty="0"/>
              <a:t>Take my hand, precious Lord, lead 	me home.</a:t>
            </a:r>
          </a:p>
        </p:txBody>
      </p:sp>
      <p:sp>
        <p:nvSpPr>
          <p:cNvPr id="6" name="TextBox 5">
            <a:extLst>
              <a:ext uri="{FF2B5EF4-FFF2-40B4-BE49-F238E27FC236}">
                <a16:creationId xmlns:a16="http://schemas.microsoft.com/office/drawing/2014/main" id="{4E57309F-5CB7-4076-A608-5DB251FF36B4}"/>
              </a:ext>
            </a:extLst>
          </p:cNvPr>
          <p:cNvSpPr txBox="1"/>
          <p:nvPr/>
        </p:nvSpPr>
        <p:spPr>
          <a:xfrm>
            <a:off x="1337588" y="721956"/>
            <a:ext cx="914400" cy="923330"/>
          </a:xfrm>
          <a:prstGeom prst="rect">
            <a:avLst/>
          </a:prstGeom>
          <a:noFill/>
        </p:spPr>
        <p:txBody>
          <a:bodyPr wrap="square" rtlCol="0">
            <a:spAutoFit/>
          </a:bodyPr>
          <a:lstStyle/>
          <a:p>
            <a:r>
              <a:rPr lang="en-US" sz="5400" dirty="0"/>
              <a:t>3.</a:t>
            </a:r>
          </a:p>
        </p:txBody>
      </p:sp>
    </p:spTree>
    <p:extLst>
      <p:ext uri="{BB962C8B-B14F-4D97-AF65-F5344CB8AC3E}">
        <p14:creationId xmlns:p14="http://schemas.microsoft.com/office/powerpoint/2010/main" val="2294853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3013713" y="-18038"/>
            <a:ext cx="6164573"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Offertory Prayer</a:t>
            </a:r>
          </a:p>
        </p:txBody>
      </p:sp>
      <p:sp>
        <p:nvSpPr>
          <p:cNvPr id="9" name="TextBox 8">
            <a:extLst>
              <a:ext uri="{FF2B5EF4-FFF2-40B4-BE49-F238E27FC236}">
                <a16:creationId xmlns:a16="http://schemas.microsoft.com/office/drawing/2014/main" id="{20608AD2-101D-46BB-8E82-5F9D65566E7B}"/>
              </a:ext>
            </a:extLst>
          </p:cNvPr>
          <p:cNvSpPr txBox="1"/>
          <p:nvPr/>
        </p:nvSpPr>
        <p:spPr>
          <a:xfrm>
            <a:off x="461394" y="1215861"/>
            <a:ext cx="10922505" cy="5262979"/>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 Let us pray. </a:t>
            </a:r>
            <a:r>
              <a:rPr lang="en-US" sz="5400" dirty="0">
                <a:solidFill>
                  <a:prstClr val="black"/>
                </a:solidFill>
              </a:rPr>
              <a:t>Creator God,</a:t>
            </a:r>
          </a:p>
          <a:p>
            <a:endParaRPr lang="en-US" sz="5400" dirty="0">
              <a:solidFill>
                <a:prstClr val="black"/>
              </a:solidFill>
            </a:endParaRPr>
          </a:p>
          <a:p>
            <a:r>
              <a:rPr lang="en-US" sz="5400" b="1" dirty="0"/>
              <a:t>C: in your wisdom you bring forth all 	that is good and the harvest is 	plentiful.</a:t>
            </a:r>
          </a:p>
          <a:p>
            <a:pPr lvl="0">
              <a:defRPr/>
            </a:pP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460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478172" y="816166"/>
            <a:ext cx="11249637" cy="5078313"/>
          </a:xfrm>
          <a:prstGeom prst="rect">
            <a:avLst/>
          </a:prstGeom>
          <a:noFill/>
        </p:spPr>
        <p:txBody>
          <a:bodyPr wrap="square" rtlCol="0">
            <a:spAutoFit/>
          </a:bodyPr>
          <a:lstStyle/>
          <a:p>
            <a:r>
              <a:rPr lang="en-US" sz="5400" b="1" dirty="0"/>
              <a:t>Strengthen us at your table with these gifts of the earth and our labor,</a:t>
            </a:r>
          </a:p>
          <a:p>
            <a:r>
              <a:rPr lang="en-US" sz="5400" b="1" dirty="0"/>
              <a:t>that we may work for the good of all;</a:t>
            </a:r>
          </a:p>
          <a:p>
            <a:r>
              <a:rPr lang="en-US" sz="5400" b="1" dirty="0"/>
              <a:t>through Jesus Christ, our Savior.</a:t>
            </a:r>
          </a:p>
          <a:p>
            <a:endParaRPr lang="en-US" sz="5400" b="1" dirty="0"/>
          </a:p>
          <a:p>
            <a:r>
              <a:rPr lang="en-US" sz="5400" b="1" dirty="0"/>
              <a:t>Amen.</a:t>
            </a:r>
            <a:endParaRPr lang="en-US" sz="5400" dirty="0"/>
          </a:p>
        </p:txBody>
      </p:sp>
    </p:spTree>
    <p:extLst>
      <p:ext uri="{BB962C8B-B14F-4D97-AF65-F5344CB8AC3E}">
        <p14:creationId xmlns:p14="http://schemas.microsoft.com/office/powerpoint/2010/main" val="4209971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759636" y="23853"/>
            <a:ext cx="8672759"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p:txBody>
      </p:sp>
      <p:sp>
        <p:nvSpPr>
          <p:cNvPr id="9" name="TextBox 8">
            <a:extLst>
              <a:ext uri="{FF2B5EF4-FFF2-40B4-BE49-F238E27FC236}">
                <a16:creationId xmlns:a16="http://schemas.microsoft.com/office/drawing/2014/main" id="{20608AD2-101D-46BB-8E82-5F9D65566E7B}"/>
              </a:ext>
            </a:extLst>
          </p:cNvPr>
          <p:cNvSpPr txBox="1"/>
          <p:nvPr/>
        </p:nvSpPr>
        <p:spPr>
          <a:xfrm>
            <a:off x="828804" y="1260139"/>
            <a:ext cx="1151559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And also with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We lift them to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
        <p:nvSpPr>
          <p:cNvPr id="10" name="TextBox 9">
            <a:extLst>
              <a:ext uri="{FF2B5EF4-FFF2-40B4-BE49-F238E27FC236}">
                <a16:creationId xmlns:a16="http://schemas.microsoft.com/office/drawing/2014/main" id="{F70D8DBC-CDCA-48AA-8A32-5890FC4BE512}"/>
              </a:ext>
            </a:extLst>
          </p:cNvPr>
          <p:cNvSpPr txBox="1"/>
          <p:nvPr/>
        </p:nvSpPr>
        <p:spPr>
          <a:xfrm>
            <a:off x="89646" y="2073018"/>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1" name="TextBox 10">
            <a:extLst>
              <a:ext uri="{FF2B5EF4-FFF2-40B4-BE49-F238E27FC236}">
                <a16:creationId xmlns:a16="http://schemas.microsoft.com/office/drawing/2014/main" id="{C3B858B3-B563-4607-A312-A272BD489DFD}"/>
              </a:ext>
            </a:extLst>
          </p:cNvPr>
          <p:cNvSpPr txBox="1"/>
          <p:nvPr/>
        </p:nvSpPr>
        <p:spPr>
          <a:xfrm>
            <a:off x="89647" y="1272260"/>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2" name="TextBox 11">
            <a:extLst>
              <a:ext uri="{FF2B5EF4-FFF2-40B4-BE49-F238E27FC236}">
                <a16:creationId xmlns:a16="http://schemas.microsoft.com/office/drawing/2014/main" id="{208B77AB-AC00-4B9A-B0F2-3307F324A9E3}"/>
              </a:ext>
            </a:extLst>
          </p:cNvPr>
          <p:cNvSpPr txBox="1"/>
          <p:nvPr/>
        </p:nvSpPr>
        <p:spPr>
          <a:xfrm>
            <a:off x="124760" y="4536834"/>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266BB78F-3DD4-4020-AA95-68D11B89A0AB}"/>
              </a:ext>
            </a:extLst>
          </p:cNvPr>
          <p:cNvSpPr txBox="1"/>
          <p:nvPr/>
        </p:nvSpPr>
        <p:spPr>
          <a:xfrm>
            <a:off x="122826" y="293531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4" name="TextBox 13">
            <a:extLst>
              <a:ext uri="{FF2B5EF4-FFF2-40B4-BE49-F238E27FC236}">
                <a16:creationId xmlns:a16="http://schemas.microsoft.com/office/drawing/2014/main" id="{EADE7A5A-DEA7-4025-840B-C937F091B7BC}"/>
              </a:ext>
            </a:extLst>
          </p:cNvPr>
          <p:cNvSpPr txBox="1"/>
          <p:nvPr/>
        </p:nvSpPr>
        <p:spPr>
          <a:xfrm>
            <a:off x="88440" y="3728813"/>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5" name="TextBox 14">
            <a:extLst>
              <a:ext uri="{FF2B5EF4-FFF2-40B4-BE49-F238E27FC236}">
                <a16:creationId xmlns:a16="http://schemas.microsoft.com/office/drawing/2014/main" id="{398CF8D4-A183-4BC8-96BF-9DA09C6664DF}"/>
              </a:ext>
            </a:extLst>
          </p:cNvPr>
          <p:cNvSpPr txBox="1"/>
          <p:nvPr/>
        </p:nvSpPr>
        <p:spPr>
          <a:xfrm>
            <a:off x="86113" y="5384608"/>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316539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495411" y="1160540"/>
            <a:ext cx="10026377" cy="5078313"/>
          </a:xfrm>
          <a:prstGeom prst="rect">
            <a:avLst/>
          </a:prstGeom>
          <a:noFill/>
        </p:spPr>
        <p:txBody>
          <a:bodyPr wrap="square" rtlCol="0">
            <a:spAutoFit/>
          </a:bodyPr>
          <a:lstStyle/>
          <a:p>
            <a:pPr lvl="0">
              <a:defRPr/>
            </a:pPr>
            <a:r>
              <a:rPr lang="en-US" sz="5400" dirty="0">
                <a:solidFill>
                  <a:prstClr val="black"/>
                </a:solidFill>
              </a:rPr>
              <a:t>Holy, mighty and merciful God, in great love you sent Jesus your Son, who reached out to heal the sick and suffering, who preached good news to the poor, and who, on the cross, opened his arms to all.</a:t>
            </a:r>
          </a:p>
        </p:txBody>
      </p:sp>
      <p:sp>
        <p:nvSpPr>
          <p:cNvPr id="11" name="TextBox 10">
            <a:extLst>
              <a:ext uri="{FF2B5EF4-FFF2-40B4-BE49-F238E27FC236}">
                <a16:creationId xmlns:a16="http://schemas.microsoft.com/office/drawing/2014/main" id="{C3B858B3-B563-4607-A312-A272BD489DFD}"/>
              </a:ext>
            </a:extLst>
          </p:cNvPr>
          <p:cNvSpPr txBox="1"/>
          <p:nvPr/>
        </p:nvSpPr>
        <p:spPr>
          <a:xfrm>
            <a:off x="670212" y="1160540"/>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2" name="TextBox 11">
            <a:extLst>
              <a:ext uri="{FF2B5EF4-FFF2-40B4-BE49-F238E27FC236}">
                <a16:creationId xmlns:a16="http://schemas.microsoft.com/office/drawing/2014/main" id="{82737692-D8F0-489D-8450-D47625A43165}"/>
              </a:ext>
            </a:extLst>
          </p:cNvPr>
          <p:cNvSpPr txBox="1"/>
          <p:nvPr/>
        </p:nvSpPr>
        <p:spPr>
          <a:xfrm>
            <a:off x="2398406" y="-71033"/>
            <a:ext cx="7395230"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Words of Institution</a:t>
            </a:r>
          </a:p>
        </p:txBody>
      </p:sp>
    </p:spTree>
    <p:extLst>
      <p:ext uri="{BB962C8B-B14F-4D97-AF65-F5344CB8AC3E}">
        <p14:creationId xmlns:p14="http://schemas.microsoft.com/office/powerpoint/2010/main" val="2104186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249960" y="822407"/>
            <a:ext cx="10461071" cy="5078313"/>
          </a:xfrm>
          <a:prstGeom prst="rect">
            <a:avLst/>
          </a:prstGeom>
          <a:noFill/>
        </p:spPr>
        <p:txBody>
          <a:bodyPr wrap="square" rtlCol="0">
            <a:spAutoFit/>
          </a:bodyPr>
          <a:lstStyle/>
          <a:p>
            <a:pPr lvl="0">
              <a:defRPr/>
            </a:pPr>
            <a:r>
              <a:rPr lang="en-US" sz="5400" dirty="0">
                <a:solidFill>
                  <a:prstClr val="black"/>
                </a:solidFill>
              </a:rPr>
              <a:t>In the night in which he was betrayed, our Lord Jesus took bread and gave thanks; broke it, and gave it to his disciples, saying: Take and eat; this is my body, given for you.  </a:t>
            </a:r>
          </a:p>
          <a:p>
            <a:pPr lvl="0">
              <a:defRPr/>
            </a:pPr>
            <a:r>
              <a:rPr lang="en-US" sz="5400" dirty="0">
                <a:solidFill>
                  <a:prstClr val="black"/>
                </a:solidFill>
              </a:rPr>
              <a:t>Do this for the remembrance of me.</a:t>
            </a:r>
          </a:p>
        </p:txBody>
      </p:sp>
    </p:spTree>
    <p:extLst>
      <p:ext uri="{BB962C8B-B14F-4D97-AF65-F5344CB8AC3E}">
        <p14:creationId xmlns:p14="http://schemas.microsoft.com/office/powerpoint/2010/main" val="3497032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065402" y="537181"/>
            <a:ext cx="10461071" cy="5909310"/>
          </a:xfrm>
          <a:prstGeom prst="rect">
            <a:avLst/>
          </a:prstGeom>
          <a:noFill/>
        </p:spPr>
        <p:txBody>
          <a:bodyPr wrap="square" rtlCol="0">
            <a:spAutoFit/>
          </a:bodyPr>
          <a:lstStyle/>
          <a:p>
            <a:pPr lvl="0">
              <a:defRPr/>
            </a:pPr>
            <a:r>
              <a:rPr lang="en-US" sz="5400" dirty="0">
                <a:solidFill>
                  <a:prstClr val="black"/>
                </a:solidFill>
              </a:rPr>
              <a:t>Again, after supper, he took the cup, gave thanks, and gave it for all to drink, saying: This cup is the new covenant in my blood, shed for you and for all people for the forgiveness 	of sin.  </a:t>
            </a:r>
          </a:p>
          <a:p>
            <a:pPr lvl="0">
              <a:defRPr/>
            </a:pPr>
            <a:r>
              <a:rPr lang="en-US" sz="5400" dirty="0">
                <a:solidFill>
                  <a:prstClr val="black"/>
                </a:solidFill>
              </a:rPr>
              <a:t>Do this for the remembrance of me.</a:t>
            </a:r>
          </a:p>
        </p:txBody>
      </p:sp>
    </p:spTree>
    <p:extLst>
      <p:ext uri="{BB962C8B-B14F-4D97-AF65-F5344CB8AC3E}">
        <p14:creationId xmlns:p14="http://schemas.microsoft.com/office/powerpoint/2010/main" val="2282321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08AD2-101D-46BB-8E82-5F9D65566E7B}"/>
              </a:ext>
            </a:extLst>
          </p:cNvPr>
          <p:cNvSpPr txBox="1"/>
          <p:nvPr/>
        </p:nvSpPr>
        <p:spPr>
          <a:xfrm>
            <a:off x="1065402" y="537181"/>
            <a:ext cx="10461071" cy="5909310"/>
          </a:xfrm>
          <a:prstGeom prst="rect">
            <a:avLst/>
          </a:prstGeom>
          <a:noFill/>
        </p:spPr>
        <p:txBody>
          <a:bodyPr wrap="square" rtlCol="0">
            <a:spAutoFit/>
          </a:bodyPr>
          <a:lstStyle/>
          <a:p>
            <a:pPr lvl="0">
              <a:defRPr/>
            </a:pPr>
            <a:r>
              <a:rPr lang="en-US" sz="5400" dirty="0">
                <a:solidFill>
                  <a:prstClr val="black"/>
                </a:solidFill>
              </a:rPr>
              <a:t>Pour out upon us the spirit of your love, O Lord, and unite the will of all who share this heavenly food, the body and blood of Jesus Christ, our Lord: to whom, with you and the Holy Spirit, be all honor and glory, now and forever.  </a:t>
            </a:r>
            <a:r>
              <a:rPr lang="en-US" sz="5400" b="1" dirty="0">
                <a:solidFill>
                  <a:prstClr val="black"/>
                </a:solidFill>
              </a:rPr>
              <a:t>Amen.</a:t>
            </a:r>
            <a:endParaRPr lang="en-US" sz="5400" dirty="0">
              <a:solidFill>
                <a:prstClr val="black"/>
              </a:solidFill>
            </a:endParaRPr>
          </a:p>
        </p:txBody>
      </p:sp>
    </p:spTree>
    <p:extLst>
      <p:ext uri="{BB962C8B-B14F-4D97-AF65-F5344CB8AC3E}">
        <p14:creationId xmlns:p14="http://schemas.microsoft.com/office/powerpoint/2010/main" val="329294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16BAAF-9BB0-4E98-921E-7AACBFD94147}"/>
              </a:ext>
            </a:extLst>
          </p:cNvPr>
          <p:cNvSpPr txBox="1"/>
          <p:nvPr/>
        </p:nvSpPr>
        <p:spPr>
          <a:xfrm>
            <a:off x="1048624" y="158189"/>
            <a:ext cx="10739095" cy="6617196"/>
          </a:xfrm>
          <a:prstGeom prst="rect">
            <a:avLst/>
          </a:prstGeom>
          <a:noFill/>
        </p:spPr>
        <p:txBody>
          <a:bodyPr wrap="square" rtlCol="0">
            <a:spAutoFit/>
          </a:bodyPr>
          <a:lstStyle/>
          <a:p>
            <a:pPr lvl="0">
              <a:defRPr/>
            </a:pPr>
            <a:r>
              <a:rPr lang="en-US" sz="5400" dirty="0">
                <a:solidFill>
                  <a:prstClr val="black"/>
                </a:solidFill>
              </a:rPr>
              <a:t>Baptized into Christ, let us confess 	our sin.    </a:t>
            </a:r>
            <a:r>
              <a:rPr lang="en-US" sz="5400" dirty="0">
                <a:solidFill>
                  <a:prstClr val="black"/>
                </a:solidFill>
                <a:latin typeface="Calibri" panose="020F0502020204030204"/>
              </a:rPr>
              <a:t>Merciful God,</a:t>
            </a:r>
          </a:p>
          <a:p>
            <a:pPr lvl="0">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sz="5400" b="1" dirty="0"/>
              <a:t>you free us to love others,</a:t>
            </a:r>
            <a:r>
              <a:rPr lang="en-US" sz="5400" dirty="0"/>
              <a:t> </a:t>
            </a:r>
            <a:r>
              <a:rPr lang="en-US" sz="5400" b="1" dirty="0"/>
              <a:t>but we neglect our neighbors and follow our own way. You lead us by the Spirit of joy and peace,</a:t>
            </a:r>
            <a:r>
              <a:rPr lang="en-US" sz="5400" dirty="0"/>
              <a:t> </a:t>
            </a:r>
            <a:r>
              <a:rPr lang="en-US" sz="5400" b="1" dirty="0"/>
              <a:t>but we turn away from the abundant life you offer.</a:t>
            </a:r>
            <a:endParaRPr lang="en-US" sz="5400" dirty="0"/>
          </a:p>
          <a:p>
            <a:r>
              <a:rPr lang="en-US" dirty="0"/>
              <a:t> </a:t>
            </a:r>
          </a:p>
        </p:txBody>
      </p:sp>
      <p:sp>
        <p:nvSpPr>
          <p:cNvPr id="11" name="TextBox 10">
            <a:extLst>
              <a:ext uri="{FF2B5EF4-FFF2-40B4-BE49-F238E27FC236}">
                <a16:creationId xmlns:a16="http://schemas.microsoft.com/office/drawing/2014/main" id="{FB60C471-B930-406B-9EE1-0A9280043851}"/>
              </a:ext>
            </a:extLst>
          </p:cNvPr>
          <p:cNvSpPr txBox="1"/>
          <p:nvPr/>
        </p:nvSpPr>
        <p:spPr>
          <a:xfrm>
            <a:off x="398671" y="2230236"/>
            <a:ext cx="73930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D35FA3BA-F096-4BE3-AF10-4EA76DAA96E0}"/>
              </a:ext>
            </a:extLst>
          </p:cNvPr>
          <p:cNvSpPr txBox="1"/>
          <p:nvPr/>
        </p:nvSpPr>
        <p:spPr>
          <a:xfrm>
            <a:off x="404281" y="123685"/>
            <a:ext cx="72808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Tree>
    <p:extLst>
      <p:ext uri="{BB962C8B-B14F-4D97-AF65-F5344CB8AC3E}">
        <p14:creationId xmlns:p14="http://schemas.microsoft.com/office/powerpoint/2010/main" val="2988609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D8DBC-CDCA-48AA-8A32-5890FC4BE512}"/>
              </a:ext>
            </a:extLst>
          </p:cNvPr>
          <p:cNvSpPr txBox="1"/>
          <p:nvPr/>
        </p:nvSpPr>
        <p:spPr>
          <a:xfrm>
            <a:off x="1262742" y="1214450"/>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 name="TextBox 12">
            <a:extLst>
              <a:ext uri="{FF2B5EF4-FFF2-40B4-BE49-F238E27FC236}">
                <a16:creationId xmlns:a16="http://schemas.microsoft.com/office/drawing/2014/main" id="{5588C55B-9A5D-42FE-B2E6-0863B53CFF18}"/>
              </a:ext>
            </a:extLst>
          </p:cNvPr>
          <p:cNvSpPr txBox="1"/>
          <p:nvPr/>
        </p:nvSpPr>
        <p:spPr>
          <a:xfrm>
            <a:off x="1946246" y="1214450"/>
            <a:ext cx="910757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Our Father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hallowed be your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your kingdom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your will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on earth as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Give us today our daily bread.</a:t>
            </a:r>
          </a:p>
        </p:txBody>
      </p:sp>
      <p:sp>
        <p:nvSpPr>
          <p:cNvPr id="11" name="TextBox 10">
            <a:extLst>
              <a:ext uri="{FF2B5EF4-FFF2-40B4-BE49-F238E27FC236}">
                <a16:creationId xmlns:a16="http://schemas.microsoft.com/office/drawing/2014/main" id="{440EE924-8F51-49CD-A823-D0D5BEAF76F4}"/>
              </a:ext>
            </a:extLst>
          </p:cNvPr>
          <p:cNvSpPr txBox="1"/>
          <p:nvPr/>
        </p:nvSpPr>
        <p:spPr>
          <a:xfrm>
            <a:off x="2620990" y="0"/>
            <a:ext cx="6480236"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3613754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1455281" y="0"/>
            <a:ext cx="9777578"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Forgive us our sins as we forgive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those who sin against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Save us from the time of trial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deliver us from evil.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For the kingdom, the power,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the glory are yours, now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forever.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467743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40EE924-8F51-49CD-A823-D0D5BEAF76F4}"/>
              </a:ext>
            </a:extLst>
          </p:cNvPr>
          <p:cNvSpPr txBox="1"/>
          <p:nvPr/>
        </p:nvSpPr>
        <p:spPr>
          <a:xfrm>
            <a:off x="1502522" y="-174671"/>
            <a:ext cx="9100696"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Invitation to Communion</a:t>
            </a:r>
          </a:p>
        </p:txBody>
      </p:sp>
      <p:sp>
        <p:nvSpPr>
          <p:cNvPr id="9" name="TextBox 8">
            <a:extLst>
              <a:ext uri="{FF2B5EF4-FFF2-40B4-BE49-F238E27FC236}">
                <a16:creationId xmlns:a16="http://schemas.microsoft.com/office/drawing/2014/main" id="{BF38ED0E-59E7-4C66-9366-4306217DD0C4}"/>
              </a:ext>
            </a:extLst>
          </p:cNvPr>
          <p:cNvSpPr txBox="1"/>
          <p:nvPr/>
        </p:nvSpPr>
        <p:spPr>
          <a:xfrm>
            <a:off x="1606104" y="916097"/>
            <a:ext cx="8092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2" name="TextBox 11">
            <a:extLst>
              <a:ext uri="{FF2B5EF4-FFF2-40B4-BE49-F238E27FC236}">
                <a16:creationId xmlns:a16="http://schemas.microsoft.com/office/drawing/2014/main" id="{706F63E4-9011-4673-84B6-6CA02FE10477}"/>
              </a:ext>
            </a:extLst>
          </p:cNvPr>
          <p:cNvSpPr txBox="1"/>
          <p:nvPr/>
        </p:nvSpPr>
        <p:spPr>
          <a:xfrm>
            <a:off x="2181771" y="1060681"/>
            <a:ext cx="8337352" cy="1397242"/>
          </a:xfrm>
          <a:prstGeom prst="rect">
            <a:avLst/>
          </a:prstGeom>
          <a:noFill/>
        </p:spPr>
        <p:txBody>
          <a:bodyPr wrap="square" rtlCol="0">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The Kingdom of God is set before you.  Eat and Rejoice.</a:t>
            </a:r>
          </a:p>
        </p:txBody>
      </p:sp>
      <p:sp>
        <p:nvSpPr>
          <p:cNvPr id="14" name="TextBox 13">
            <a:extLst>
              <a:ext uri="{FF2B5EF4-FFF2-40B4-BE49-F238E27FC236}">
                <a16:creationId xmlns:a16="http://schemas.microsoft.com/office/drawing/2014/main" id="{7866A23F-3914-4529-BD5C-C0A1998D11EA}"/>
              </a:ext>
            </a:extLst>
          </p:cNvPr>
          <p:cNvSpPr txBox="1"/>
          <p:nvPr/>
        </p:nvSpPr>
        <p:spPr>
          <a:xfrm>
            <a:off x="696285" y="2837862"/>
            <a:ext cx="10914077" cy="3794244"/>
          </a:xfrm>
          <a:prstGeom prst="rect">
            <a:avLst/>
          </a:prstGeom>
          <a:noFill/>
        </p:spPr>
        <p:txBody>
          <a:bodyPr wrap="square" rtlCol="0" anchor="ctr">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(We celebrate this meal together at Christ’s table, and all are welcome and encouraged to receive the forgiving and gracious presence of Christ in communion.  </a:t>
            </a:r>
          </a:p>
          <a:p>
            <a:pPr marL="0" marR="0" lvl="0" indent="0" algn="ctr" defTabSz="914400" rtl="0" eaLnBrk="1" fontAlgn="auto" latinLnBrk="0" hangingPunct="1">
              <a:lnSpc>
                <a:spcPts val="48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Calibri" panose="020F0502020204030204"/>
                <a:ea typeface="+mn-ea"/>
                <a:cs typeface="+mn-cs"/>
              </a:rPr>
              <a:t>Ushers will invite you forward starting from the rear of the sanctuary.)</a:t>
            </a:r>
            <a:endParaRPr kumimoji="0" lang="en-US" sz="48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695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547287" y="1496039"/>
            <a:ext cx="9097426" cy="2585323"/>
          </a:xfrm>
          <a:prstGeom prst="rect">
            <a:avLst/>
          </a:prstGeom>
          <a:noFill/>
        </p:spPr>
        <p:txBody>
          <a:bodyPr wrap="non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*Communion Hymn</a:t>
            </a:r>
          </a:p>
          <a:p>
            <a:pPr lvl="0" algn="ctr">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What a Friend We Have in Jesus</a:t>
            </a:r>
          </a:p>
          <a:p>
            <a:pPr lvl="0" algn="ctr">
              <a:defRPr/>
            </a:pPr>
            <a:r>
              <a:rPr lang="en-US" sz="5400" i="1" u="sng" dirty="0">
                <a:solidFill>
                  <a:prstClr val="black"/>
                </a:solidFill>
                <a:latin typeface="Calibri" panose="020F0502020204030204"/>
              </a:rPr>
              <a:t>ELW # 742</a:t>
            </a:r>
            <a:endPar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70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362125" y="92279"/>
            <a:ext cx="11467750" cy="7848302"/>
          </a:xfrm>
          <a:prstGeom prst="rect">
            <a:avLst/>
          </a:prstGeom>
          <a:noFill/>
        </p:spPr>
        <p:txBody>
          <a:bodyPr wrap="square" rtlCol="0">
            <a:spAutoFit/>
          </a:bodyPr>
          <a:lstStyle/>
          <a:p>
            <a:r>
              <a:rPr lang="en-US" sz="5400" dirty="0"/>
              <a:t>1. What a friend we have in Jesus,</a:t>
            </a:r>
          </a:p>
          <a:p>
            <a:r>
              <a:rPr lang="en-US" sz="5400" dirty="0"/>
              <a:t>all our sins and griefs to bear!</a:t>
            </a:r>
          </a:p>
          <a:p>
            <a:r>
              <a:rPr lang="en-US" sz="5400" dirty="0"/>
              <a:t>What a privilege to carry</a:t>
            </a:r>
          </a:p>
          <a:p>
            <a:r>
              <a:rPr lang="en-US" sz="5400" dirty="0" err="1"/>
              <a:t>ev'rything</a:t>
            </a:r>
            <a:r>
              <a:rPr lang="en-US" sz="5400" dirty="0"/>
              <a:t> to God in prayer!</a:t>
            </a:r>
          </a:p>
          <a:p>
            <a:r>
              <a:rPr lang="en-US" sz="5400" dirty="0"/>
              <a:t>Oh, what peace we often forfeit;</a:t>
            </a:r>
          </a:p>
          <a:p>
            <a:r>
              <a:rPr lang="en-US" sz="5400" dirty="0"/>
              <a:t>oh, what needless pain we bear--</a:t>
            </a:r>
          </a:p>
          <a:p>
            <a:r>
              <a:rPr lang="en-US" sz="5400" dirty="0"/>
              <a:t>all because we do not carry</a:t>
            </a:r>
          </a:p>
          <a:p>
            <a:r>
              <a:rPr lang="en-US" sz="5400" dirty="0" err="1"/>
              <a:t>ev'rything</a:t>
            </a:r>
            <a:r>
              <a:rPr lang="en-US" sz="5400" dirty="0"/>
              <a:t> to God in prayer!</a:t>
            </a:r>
          </a:p>
          <a:p>
            <a:r>
              <a:rPr lang="en-US" dirty="0"/>
              <a:t>	</a:t>
            </a:r>
          </a:p>
          <a:p>
            <a:pPr lvl="0">
              <a:defRPr/>
            </a:pPr>
            <a:endParaRPr lang="en-US" sz="5400" b="1" dirty="0">
              <a:solidFill>
                <a:prstClr val="black"/>
              </a:solidFill>
            </a:endParaRPr>
          </a:p>
        </p:txBody>
      </p:sp>
    </p:spTree>
    <p:extLst>
      <p:ext uri="{BB962C8B-B14F-4D97-AF65-F5344CB8AC3E}">
        <p14:creationId xmlns:p14="http://schemas.microsoft.com/office/powerpoint/2010/main" val="2274853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723309" y="56626"/>
            <a:ext cx="10007149" cy="7571303"/>
          </a:xfrm>
          <a:prstGeom prst="rect">
            <a:avLst/>
          </a:prstGeom>
          <a:noFill/>
        </p:spPr>
        <p:txBody>
          <a:bodyPr wrap="square" rtlCol="0">
            <a:spAutoFit/>
          </a:bodyPr>
          <a:lstStyle/>
          <a:p>
            <a:r>
              <a:rPr lang="en-US" sz="5400" dirty="0"/>
              <a:t>2. Have we trials and temptations?</a:t>
            </a:r>
          </a:p>
          <a:p>
            <a:r>
              <a:rPr lang="en-US" sz="5400" dirty="0"/>
              <a:t>Is there trouble anywhere?</a:t>
            </a:r>
          </a:p>
          <a:p>
            <a:r>
              <a:rPr lang="en-US" sz="5400" dirty="0"/>
              <a:t>We should never be discouraged--</a:t>
            </a:r>
          </a:p>
          <a:p>
            <a:r>
              <a:rPr lang="en-US" sz="5400" dirty="0"/>
              <a:t>take it to the Lord in prayer.</a:t>
            </a:r>
          </a:p>
          <a:p>
            <a:r>
              <a:rPr lang="en-US" sz="5400" dirty="0"/>
              <a:t>Can we find a friend so faithful</a:t>
            </a:r>
          </a:p>
          <a:p>
            <a:r>
              <a:rPr lang="en-US" sz="5400" dirty="0"/>
              <a:t>who will all our sorrows share?</a:t>
            </a:r>
          </a:p>
          <a:p>
            <a:r>
              <a:rPr lang="en-US" sz="5400" dirty="0"/>
              <a:t>Jesus knows our </a:t>
            </a:r>
            <a:r>
              <a:rPr lang="en-US" sz="5400" dirty="0" err="1"/>
              <a:t>ev'ry</a:t>
            </a:r>
            <a:r>
              <a:rPr lang="en-US" sz="5400" dirty="0"/>
              <a:t> weakness--</a:t>
            </a:r>
          </a:p>
          <a:p>
            <a:r>
              <a:rPr lang="en-US" sz="5400" dirty="0"/>
              <a:t>take it to the Lord in prayer.</a:t>
            </a:r>
          </a:p>
          <a:p>
            <a:pPr lvl="0" algn="ctr">
              <a:defRPr/>
            </a:pPr>
            <a:endParaRPr lang="en-US" sz="5400" i="1" u="sng" dirty="0">
              <a:solidFill>
                <a:prstClr val="black"/>
              </a:solidFill>
            </a:endParaRPr>
          </a:p>
        </p:txBody>
      </p:sp>
    </p:spTree>
    <p:extLst>
      <p:ext uri="{BB962C8B-B14F-4D97-AF65-F5344CB8AC3E}">
        <p14:creationId xmlns:p14="http://schemas.microsoft.com/office/powerpoint/2010/main" val="2233316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352338" y="64473"/>
            <a:ext cx="11417416" cy="7571303"/>
          </a:xfrm>
          <a:prstGeom prst="rect">
            <a:avLst/>
          </a:prstGeom>
          <a:noFill/>
        </p:spPr>
        <p:txBody>
          <a:bodyPr wrap="square" rtlCol="0">
            <a:spAutoFit/>
          </a:bodyPr>
          <a:lstStyle/>
          <a:p>
            <a:r>
              <a:rPr lang="en-US" sz="5400" dirty="0"/>
              <a:t>3. Are we weak and heavy-laden,</a:t>
            </a:r>
          </a:p>
          <a:p>
            <a:r>
              <a:rPr lang="en-US" sz="5400" dirty="0"/>
              <a:t>cumbered with a load of care?</a:t>
            </a:r>
          </a:p>
          <a:p>
            <a:r>
              <a:rPr lang="en-US" sz="5400" dirty="0"/>
              <a:t>Precious Savior, still our refuge--</a:t>
            </a:r>
          </a:p>
          <a:p>
            <a:r>
              <a:rPr lang="en-US" sz="5400" dirty="0"/>
              <a:t>take it to the Lord in prayer.</a:t>
            </a:r>
          </a:p>
          <a:p>
            <a:r>
              <a:rPr lang="en-US" sz="5400" dirty="0"/>
              <a:t>Do your friends despise, forsake you?</a:t>
            </a:r>
          </a:p>
          <a:p>
            <a:r>
              <a:rPr lang="en-US" sz="5400" dirty="0"/>
              <a:t>Take it to the Lord in prayer.</a:t>
            </a:r>
          </a:p>
          <a:p>
            <a:r>
              <a:rPr lang="en-US" sz="5400" dirty="0"/>
              <a:t>In his arms he'll take and shield you;</a:t>
            </a:r>
          </a:p>
          <a:p>
            <a:r>
              <a:rPr lang="en-US" sz="5400" dirty="0"/>
              <a:t>you will find a solace there.</a:t>
            </a:r>
          </a:p>
          <a:p>
            <a:pPr lvl="0" algn="ctr">
              <a:defRPr/>
            </a:pPr>
            <a:endParaRPr lang="en-US" sz="5400" i="1" u="sng" dirty="0">
              <a:solidFill>
                <a:prstClr val="black"/>
              </a:solidFill>
            </a:endParaRPr>
          </a:p>
        </p:txBody>
      </p:sp>
    </p:spTree>
    <p:extLst>
      <p:ext uri="{BB962C8B-B14F-4D97-AF65-F5344CB8AC3E}">
        <p14:creationId xmlns:p14="http://schemas.microsoft.com/office/powerpoint/2010/main" val="3574079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D8DBC-CDCA-48AA-8A32-5890FC4BE512}"/>
              </a:ext>
            </a:extLst>
          </p:cNvPr>
          <p:cNvSpPr txBox="1"/>
          <p:nvPr/>
        </p:nvSpPr>
        <p:spPr>
          <a:xfrm>
            <a:off x="898253" y="694344"/>
            <a:ext cx="8875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5588C55B-9A5D-42FE-B2E6-0863B53CFF18}"/>
              </a:ext>
            </a:extLst>
          </p:cNvPr>
          <p:cNvSpPr txBox="1"/>
          <p:nvPr/>
        </p:nvSpPr>
        <p:spPr>
          <a:xfrm>
            <a:off x="1551871" y="717002"/>
            <a:ext cx="9792616" cy="5355312"/>
          </a:xfrm>
          <a:prstGeom prst="rect">
            <a:avLst/>
          </a:prstGeom>
          <a:noFill/>
        </p:spPr>
        <p:txBody>
          <a:bodyPr wrap="square" rtlCol="0">
            <a:spAutoFit/>
          </a:bodyPr>
          <a:lstStyle/>
          <a:p>
            <a:r>
              <a:rPr lang="en-US" sz="5400" dirty="0"/>
              <a:t>Let us pray. Mothering God, you gathered us to your table and we drank deeply of your grace.  Send us out by your Spirit to love our neighbors as ourselves and proclaim your love in Jesus’ name.</a:t>
            </a:r>
          </a:p>
          <a:p>
            <a:r>
              <a:rPr lang="en-US" dirty="0"/>
              <a:t> </a:t>
            </a:r>
          </a:p>
        </p:txBody>
      </p:sp>
      <p:sp>
        <p:nvSpPr>
          <p:cNvPr id="11" name="TextBox 10">
            <a:extLst>
              <a:ext uri="{FF2B5EF4-FFF2-40B4-BE49-F238E27FC236}">
                <a16:creationId xmlns:a16="http://schemas.microsoft.com/office/drawing/2014/main" id="{440EE924-8F51-49CD-A823-D0D5BEAF76F4}"/>
              </a:ext>
            </a:extLst>
          </p:cNvPr>
          <p:cNvSpPr txBox="1"/>
          <p:nvPr/>
        </p:nvSpPr>
        <p:spPr>
          <a:xfrm>
            <a:off x="1551871" y="-147021"/>
            <a:ext cx="9088258"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Prayer After Communion</a:t>
            </a:r>
          </a:p>
        </p:txBody>
      </p:sp>
      <p:sp>
        <p:nvSpPr>
          <p:cNvPr id="9" name="TextBox 8">
            <a:extLst>
              <a:ext uri="{FF2B5EF4-FFF2-40B4-BE49-F238E27FC236}">
                <a16:creationId xmlns:a16="http://schemas.microsoft.com/office/drawing/2014/main" id="{B5CF97CC-BD47-41E0-962B-45E4A5C92274}"/>
              </a:ext>
            </a:extLst>
          </p:cNvPr>
          <p:cNvSpPr txBox="1"/>
          <p:nvPr/>
        </p:nvSpPr>
        <p:spPr>
          <a:xfrm>
            <a:off x="891569" y="5832195"/>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 name="TextBox 13">
            <a:extLst>
              <a:ext uri="{FF2B5EF4-FFF2-40B4-BE49-F238E27FC236}">
                <a16:creationId xmlns:a16="http://schemas.microsoft.com/office/drawing/2014/main" id="{E2DA67E3-4505-4473-A0C7-3332F81D4884}"/>
              </a:ext>
            </a:extLst>
          </p:cNvPr>
          <p:cNvSpPr txBox="1"/>
          <p:nvPr/>
        </p:nvSpPr>
        <p:spPr>
          <a:xfrm>
            <a:off x="1507815" y="5832195"/>
            <a:ext cx="9792616" cy="1107996"/>
          </a:xfrm>
          <a:prstGeom prst="rect">
            <a:avLst/>
          </a:prstGeom>
          <a:noFill/>
        </p:spPr>
        <p:txBody>
          <a:bodyPr wrap="square" rtlCol="0">
            <a:spAutoFit/>
          </a:bodyPr>
          <a:lstStyle/>
          <a:p>
            <a:pPr lvl="0"/>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297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127440" y="960975"/>
            <a:ext cx="11759759" cy="6186309"/>
          </a:xfrm>
          <a:prstGeom prst="rect">
            <a:avLst/>
          </a:prstGeom>
          <a:noFill/>
        </p:spPr>
        <p:txBody>
          <a:bodyPr wrap="square" rtlCol="0">
            <a:spAutoFit/>
          </a:bodyPr>
          <a:lstStyle/>
          <a:p>
            <a:r>
              <a:rPr lang="en-US" sz="5400" i="1" dirty="0"/>
              <a:t>Acts 13:2</a:t>
            </a:r>
            <a:r>
              <a:rPr lang="en-US" sz="5400" dirty="0"/>
              <a:t>, “While the congregational leaders at Antioch were worshipping the Lord and fasting, the Holy Spirit said, “Set apart for me Barnabas and Saul for the work to which I have called them.” Then after fasting and praying they laid hands on them and sent them off.”</a:t>
            </a:r>
          </a:p>
          <a:p>
            <a:endParaRPr lang="en-US" dirty="0"/>
          </a:p>
        </p:txBody>
      </p:sp>
      <p:sp>
        <p:nvSpPr>
          <p:cNvPr id="11" name="TextBox 10">
            <a:extLst>
              <a:ext uri="{FF2B5EF4-FFF2-40B4-BE49-F238E27FC236}">
                <a16:creationId xmlns:a16="http://schemas.microsoft.com/office/drawing/2014/main" id="{440EE924-8F51-49CD-A823-D0D5BEAF76F4}"/>
              </a:ext>
            </a:extLst>
          </p:cNvPr>
          <p:cNvSpPr txBox="1"/>
          <p:nvPr/>
        </p:nvSpPr>
        <p:spPr>
          <a:xfrm>
            <a:off x="2869575" y="-147021"/>
            <a:ext cx="6452857"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Litany of Sending</a:t>
            </a:r>
          </a:p>
        </p:txBody>
      </p:sp>
    </p:spTree>
    <p:extLst>
      <p:ext uri="{BB962C8B-B14F-4D97-AF65-F5344CB8AC3E}">
        <p14:creationId xmlns:p14="http://schemas.microsoft.com/office/powerpoint/2010/main" val="4239694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216120" y="214355"/>
            <a:ext cx="11759759" cy="6740307"/>
          </a:xfrm>
          <a:prstGeom prst="rect">
            <a:avLst/>
          </a:prstGeom>
          <a:noFill/>
        </p:spPr>
        <p:txBody>
          <a:bodyPr wrap="square" rtlCol="0">
            <a:spAutoFit/>
          </a:bodyPr>
          <a:lstStyle/>
          <a:p>
            <a:r>
              <a:rPr lang="en-US" sz="5400" dirty="0"/>
              <a:t>P: Today we send forth Micah Langdji, who has been chosen to serve as a delegate to the ELCA Churchwide Assembly.  This gathering brings together the people of God from across the country to discern, discuss and decide how we will walk together in mission as Christ’s church.</a:t>
            </a:r>
            <a:endParaRPr lang="en-US" dirty="0"/>
          </a:p>
        </p:txBody>
      </p:sp>
    </p:spTree>
    <p:extLst>
      <p:ext uri="{BB962C8B-B14F-4D97-AF65-F5344CB8AC3E}">
        <p14:creationId xmlns:p14="http://schemas.microsoft.com/office/powerpoint/2010/main" val="14985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16BAAF-9BB0-4E98-921E-7AACBFD94147}"/>
              </a:ext>
            </a:extLst>
          </p:cNvPr>
          <p:cNvSpPr txBox="1"/>
          <p:nvPr/>
        </p:nvSpPr>
        <p:spPr>
          <a:xfrm>
            <a:off x="1028886" y="396679"/>
            <a:ext cx="10369458" cy="6186309"/>
          </a:xfrm>
          <a:prstGeom prst="rect">
            <a:avLst/>
          </a:prstGeom>
          <a:noFill/>
        </p:spPr>
        <p:txBody>
          <a:bodyPr wrap="square" rtlCol="0">
            <a:spAutoFit/>
          </a:bodyPr>
          <a:lstStyle/>
          <a:p>
            <a:r>
              <a:rPr lang="en-US" sz="5400" b="1" dirty="0"/>
              <a:t>You surround us with patience, kindness,</a:t>
            </a:r>
            <a:r>
              <a:rPr lang="en-US" sz="5400" dirty="0"/>
              <a:t> </a:t>
            </a:r>
            <a:r>
              <a:rPr lang="en-US" sz="5400" b="1" dirty="0"/>
              <a:t>and generosity,</a:t>
            </a:r>
            <a:endParaRPr lang="en-US" sz="5400" dirty="0"/>
          </a:p>
          <a:p>
            <a:r>
              <a:rPr lang="en-US" sz="5400" b="1" dirty="0"/>
              <a:t>but we grow weary in doing what is right.</a:t>
            </a:r>
            <a:r>
              <a:rPr lang="en-US" sz="5400" dirty="0"/>
              <a:t>  </a:t>
            </a:r>
            <a:r>
              <a:rPr lang="en-US" sz="5400" b="1" dirty="0"/>
              <a:t>In your mercy, forgive us.</a:t>
            </a:r>
            <a:endParaRPr lang="en-US" sz="5400" dirty="0"/>
          </a:p>
          <a:p>
            <a:r>
              <a:rPr lang="en-US" sz="5400" b="1" dirty="0"/>
              <a:t>Do not give up on us.</a:t>
            </a:r>
            <a:r>
              <a:rPr lang="en-US" sz="5400" dirty="0"/>
              <a:t>  </a:t>
            </a:r>
            <a:r>
              <a:rPr lang="en-US" sz="5400" b="1" dirty="0"/>
              <a:t>Heal us, break our bonds,</a:t>
            </a:r>
            <a:r>
              <a:rPr lang="en-US" sz="5400" dirty="0"/>
              <a:t> </a:t>
            </a:r>
            <a:r>
              <a:rPr lang="en-US" sz="5400" b="1" dirty="0"/>
              <a:t>and show us the path of life.	Amen.</a:t>
            </a:r>
            <a:endParaRPr lang="en-US" sz="5400" dirty="0"/>
          </a:p>
          <a:p>
            <a:endParaRPr lang="en-US" dirty="0"/>
          </a:p>
        </p:txBody>
      </p:sp>
    </p:spTree>
    <p:extLst>
      <p:ext uri="{BB962C8B-B14F-4D97-AF65-F5344CB8AC3E}">
        <p14:creationId xmlns:p14="http://schemas.microsoft.com/office/powerpoint/2010/main" val="3551911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216120" y="214355"/>
            <a:ext cx="11759759" cy="7017306"/>
          </a:xfrm>
          <a:prstGeom prst="rect">
            <a:avLst/>
          </a:prstGeom>
          <a:noFill/>
        </p:spPr>
        <p:txBody>
          <a:bodyPr wrap="square" rtlCol="0">
            <a:spAutoFit/>
          </a:bodyPr>
          <a:lstStyle/>
          <a:p>
            <a:r>
              <a:rPr lang="en-US" sz="5400" dirty="0"/>
              <a:t>P: People of God, will you support and pray for Micah in this work?</a:t>
            </a:r>
          </a:p>
          <a:p>
            <a:r>
              <a:rPr lang="en-US" sz="5400" dirty="0"/>
              <a:t>C: </a:t>
            </a:r>
            <a:r>
              <a:rPr lang="en-US" sz="5400" b="1" dirty="0"/>
              <a:t>We will and we ask God to help us.</a:t>
            </a:r>
            <a:endParaRPr lang="en-US" sz="5400" dirty="0"/>
          </a:p>
          <a:p>
            <a:r>
              <a:rPr lang="en-US" sz="5400" dirty="0"/>
              <a:t>P: Let us join together,</a:t>
            </a:r>
          </a:p>
          <a:p>
            <a:r>
              <a:rPr lang="en-US" sz="5400" b="1" dirty="0"/>
              <a:t>C: Micah, we give thanks for your willingness to serve, to listen, and to lead. Go with our prayers and our blessing.</a:t>
            </a:r>
          </a:p>
          <a:p>
            <a:endParaRPr lang="en-US" dirty="0"/>
          </a:p>
        </p:txBody>
      </p:sp>
    </p:spTree>
    <p:extLst>
      <p:ext uri="{BB962C8B-B14F-4D97-AF65-F5344CB8AC3E}">
        <p14:creationId xmlns:p14="http://schemas.microsoft.com/office/powerpoint/2010/main" val="1534834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216120" y="214355"/>
            <a:ext cx="11759759" cy="7017306"/>
          </a:xfrm>
          <a:prstGeom prst="rect">
            <a:avLst/>
          </a:prstGeom>
          <a:noFill/>
        </p:spPr>
        <p:txBody>
          <a:bodyPr wrap="square" rtlCol="0">
            <a:spAutoFit/>
          </a:bodyPr>
          <a:lstStyle/>
          <a:p>
            <a:r>
              <a:rPr lang="en-US" sz="5400" dirty="0"/>
              <a:t>P: Micah, as you go from this place to represent our congregation and synod, do so with a heart open to the Spirit’s leading, a mind attentive to God’s Word, and a voice ready to speak with truth and grace.</a:t>
            </a:r>
          </a:p>
          <a:p>
            <a:r>
              <a:rPr lang="en-US" sz="5400" i="1" dirty="0">
                <a:solidFill>
                  <a:srgbClr val="C00000"/>
                </a:solidFill>
              </a:rPr>
              <a:t>Micah: I will and ask God to help and Guide me.</a:t>
            </a:r>
          </a:p>
          <a:p>
            <a:endParaRPr lang="en-US" dirty="0"/>
          </a:p>
        </p:txBody>
      </p:sp>
    </p:spTree>
    <p:extLst>
      <p:ext uri="{BB962C8B-B14F-4D97-AF65-F5344CB8AC3E}">
        <p14:creationId xmlns:p14="http://schemas.microsoft.com/office/powerpoint/2010/main" val="3266111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308489" y="0"/>
            <a:ext cx="11759759" cy="7017306"/>
          </a:xfrm>
          <a:prstGeom prst="rect">
            <a:avLst/>
          </a:prstGeom>
          <a:noFill/>
        </p:spPr>
        <p:txBody>
          <a:bodyPr wrap="square" rtlCol="0">
            <a:spAutoFit/>
          </a:bodyPr>
          <a:lstStyle/>
          <a:p>
            <a:r>
              <a:rPr lang="en-US" sz="5400" dirty="0"/>
              <a:t>P: Let Us Pray. Gracious God, you call your people to service and give them varied tasks in the world and in your church. Grant Micah grace and strength, that he may serve you faithfully to the glory of your name; through your Son, Jesus Christ, our Savior and Lord.</a:t>
            </a:r>
          </a:p>
          <a:p>
            <a:r>
              <a:rPr lang="en-US" sz="5400" b="1" dirty="0"/>
              <a:t>C: Amen</a:t>
            </a:r>
          </a:p>
          <a:p>
            <a:endParaRPr lang="en-US" dirty="0"/>
          </a:p>
        </p:txBody>
      </p:sp>
    </p:spTree>
    <p:extLst>
      <p:ext uri="{BB962C8B-B14F-4D97-AF65-F5344CB8AC3E}">
        <p14:creationId xmlns:p14="http://schemas.microsoft.com/office/powerpoint/2010/main" val="2198470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588C55B-9A5D-42FE-B2E6-0863B53CFF18}"/>
              </a:ext>
            </a:extLst>
          </p:cNvPr>
          <p:cNvSpPr txBox="1"/>
          <p:nvPr/>
        </p:nvSpPr>
        <p:spPr>
          <a:xfrm>
            <a:off x="367212" y="847288"/>
            <a:ext cx="11759759" cy="4524315"/>
          </a:xfrm>
          <a:prstGeom prst="rect">
            <a:avLst/>
          </a:prstGeom>
          <a:noFill/>
        </p:spPr>
        <p:txBody>
          <a:bodyPr wrap="square" rtlCol="0">
            <a:spAutoFit/>
          </a:bodyPr>
          <a:lstStyle/>
          <a:p>
            <a:r>
              <a:rPr lang="en-US" sz="5400" dirty="0"/>
              <a:t>P: Micah, we bless you as you go.  May Christ go before you to guide your way, behind you to encourage you, beside you to befriend you, and within you to give you peace.</a:t>
            </a:r>
            <a:endParaRPr lang="en-US" sz="5400" b="1" dirty="0"/>
          </a:p>
          <a:p>
            <a:endParaRPr lang="en-US" dirty="0"/>
          </a:p>
        </p:txBody>
      </p:sp>
    </p:spTree>
    <p:extLst>
      <p:ext uri="{BB962C8B-B14F-4D97-AF65-F5344CB8AC3E}">
        <p14:creationId xmlns:p14="http://schemas.microsoft.com/office/powerpoint/2010/main" val="2700578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70D8DBC-CDCA-48AA-8A32-5890FC4BE512}"/>
              </a:ext>
            </a:extLst>
          </p:cNvPr>
          <p:cNvSpPr txBox="1"/>
          <p:nvPr/>
        </p:nvSpPr>
        <p:spPr>
          <a:xfrm>
            <a:off x="1204142" y="110422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5588C55B-9A5D-42FE-B2E6-0863B53CFF18}"/>
              </a:ext>
            </a:extLst>
          </p:cNvPr>
          <p:cNvSpPr txBox="1"/>
          <p:nvPr/>
        </p:nvSpPr>
        <p:spPr>
          <a:xfrm>
            <a:off x="1845119" y="1104229"/>
            <a:ext cx="9142739" cy="4247317"/>
          </a:xfrm>
          <a:prstGeom prst="rect">
            <a:avLst/>
          </a:prstGeom>
          <a:noFill/>
        </p:spPr>
        <p:txBody>
          <a:bodyPr wrap="square" rtlCol="0">
            <a:spAutoFit/>
          </a:bodyPr>
          <a:lstStyle/>
          <a:p>
            <a:r>
              <a:rPr lang="en-US" sz="5400" dirty="0"/>
              <a:t>The love of God abound in you; the grace of our Savior Jesus Christ fill your hearts; and the life of the Spirit </a:t>
            </a:r>
            <a:r>
              <a:rPr lang="en-US" sz="5400" b="1" dirty="0">
                <a:solidFill>
                  <a:srgbClr val="FF0000"/>
                </a:solidFill>
              </a:rPr>
              <a:t>☩</a:t>
            </a:r>
            <a:r>
              <a:rPr lang="en-US" sz="5400" dirty="0"/>
              <a:t> bless you and give you peace.         </a:t>
            </a:r>
          </a:p>
        </p:txBody>
      </p:sp>
      <p:sp>
        <p:nvSpPr>
          <p:cNvPr id="11" name="TextBox 10">
            <a:extLst>
              <a:ext uri="{FF2B5EF4-FFF2-40B4-BE49-F238E27FC236}">
                <a16:creationId xmlns:a16="http://schemas.microsoft.com/office/drawing/2014/main" id="{440EE924-8F51-49CD-A823-D0D5BEAF76F4}"/>
              </a:ext>
            </a:extLst>
          </p:cNvPr>
          <p:cNvSpPr txBox="1"/>
          <p:nvPr/>
        </p:nvSpPr>
        <p:spPr>
          <a:xfrm>
            <a:off x="4403875" y="-28920"/>
            <a:ext cx="3384261"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Blessing</a:t>
            </a:r>
          </a:p>
        </p:txBody>
      </p:sp>
      <p:sp>
        <p:nvSpPr>
          <p:cNvPr id="9" name="TextBox 8">
            <a:extLst>
              <a:ext uri="{FF2B5EF4-FFF2-40B4-BE49-F238E27FC236}">
                <a16:creationId xmlns:a16="http://schemas.microsoft.com/office/drawing/2014/main" id="{2CEC2671-D99B-44B4-9A6E-5204CB25C3A2}"/>
              </a:ext>
            </a:extLst>
          </p:cNvPr>
          <p:cNvSpPr txBox="1"/>
          <p:nvPr/>
        </p:nvSpPr>
        <p:spPr>
          <a:xfrm>
            <a:off x="1188363" y="537669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 name="TextBox 13">
            <a:extLst>
              <a:ext uri="{FF2B5EF4-FFF2-40B4-BE49-F238E27FC236}">
                <a16:creationId xmlns:a16="http://schemas.microsoft.com/office/drawing/2014/main" id="{0926F0B7-064A-4676-A8D1-A0703C1C716A}"/>
              </a:ext>
            </a:extLst>
          </p:cNvPr>
          <p:cNvSpPr txBox="1"/>
          <p:nvPr/>
        </p:nvSpPr>
        <p:spPr>
          <a:xfrm>
            <a:off x="1845119" y="5393374"/>
            <a:ext cx="874591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5844195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B2C0E-D017-4A79-9E8A-B011B0C6F505}"/>
              </a:ext>
            </a:extLst>
          </p:cNvPr>
          <p:cNvSpPr txBox="1"/>
          <p:nvPr/>
        </p:nvSpPr>
        <p:spPr>
          <a:xfrm>
            <a:off x="1587044" y="539348"/>
            <a:ext cx="8831456" cy="1754326"/>
          </a:xfrm>
          <a:prstGeom prst="rect">
            <a:avLst/>
          </a:prstGeom>
          <a:noFill/>
        </p:spPr>
        <p:txBody>
          <a:bodyPr wrap="non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Your Will Be Done” </a:t>
            </a: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ELW # 741</a:t>
            </a:r>
          </a:p>
          <a:p>
            <a:pPr lvl="0" algn="ctr">
              <a:defRPr/>
            </a:pPr>
            <a:r>
              <a:rPr lang="en-US" sz="5400" i="1" dirty="0">
                <a:solidFill>
                  <a:prstClr val="black"/>
                </a:solidFill>
                <a:latin typeface="Calibri" panose="020F0502020204030204"/>
              </a:rPr>
              <a:t>Sing Twice</a:t>
            </a:r>
            <a:endPar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56CFAEB-BE5B-4173-B9E7-C154452B1A85}"/>
              </a:ext>
            </a:extLst>
          </p:cNvPr>
          <p:cNvSpPr txBox="1"/>
          <p:nvPr/>
        </p:nvSpPr>
        <p:spPr>
          <a:xfrm>
            <a:off x="813732" y="2856167"/>
            <a:ext cx="11107023" cy="2585323"/>
          </a:xfrm>
          <a:prstGeom prst="rect">
            <a:avLst/>
          </a:prstGeom>
          <a:noFill/>
        </p:spPr>
        <p:txBody>
          <a:bodyPr wrap="square" rtlCol="0">
            <a:spAutoFit/>
          </a:bodyPr>
          <a:lstStyle/>
          <a:p>
            <a:r>
              <a:rPr lang="en-US" sz="5400" dirty="0"/>
              <a:t>Your will be done on earth, O Lord.</a:t>
            </a:r>
          </a:p>
          <a:p>
            <a:r>
              <a:rPr lang="en-US" sz="5400" dirty="0"/>
              <a:t>	</a:t>
            </a:r>
            <a:r>
              <a:rPr lang="en-US" sz="5400" i="1" dirty="0"/>
              <a:t>Sing 5 times</a:t>
            </a:r>
          </a:p>
          <a:p>
            <a:endParaRPr lang="en-US" sz="5400" i="1" dirty="0"/>
          </a:p>
        </p:txBody>
      </p:sp>
    </p:spTree>
    <p:extLst>
      <p:ext uri="{BB962C8B-B14F-4D97-AF65-F5344CB8AC3E}">
        <p14:creationId xmlns:p14="http://schemas.microsoft.com/office/powerpoint/2010/main" val="3715871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uther rose - Wikipedia">
            <a:extLst>
              <a:ext uri="{FF2B5EF4-FFF2-40B4-BE49-F238E27FC236}">
                <a16:creationId xmlns:a16="http://schemas.microsoft.com/office/drawing/2014/main" id="{F139F78F-7B3C-45A6-AE4C-ADCB0572F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447" y="123685"/>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LCA Branding - Evangelical Lutheran Church in America">
            <a:extLst>
              <a:ext uri="{FF2B5EF4-FFF2-40B4-BE49-F238E27FC236}">
                <a16:creationId xmlns:a16="http://schemas.microsoft.com/office/drawing/2014/main" id="{B1D265D3-0910-4295-BA36-8EF6E8FDD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4B56D9-D24D-4368-9714-3A353F9D73F7}"/>
              </a:ext>
            </a:extLst>
          </p:cNvPr>
          <p:cNvSpPr txBox="1"/>
          <p:nvPr/>
        </p:nvSpPr>
        <p:spPr>
          <a:xfrm>
            <a:off x="0" y="6488668"/>
            <a:ext cx="5157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“Growing in Grace, Walking by Faith, Serving in Love”</a:t>
            </a:r>
          </a:p>
        </p:txBody>
      </p:sp>
      <p:sp>
        <p:nvSpPr>
          <p:cNvPr id="10" name="TextBox 9">
            <a:extLst>
              <a:ext uri="{FF2B5EF4-FFF2-40B4-BE49-F238E27FC236}">
                <a16:creationId xmlns:a16="http://schemas.microsoft.com/office/drawing/2014/main" id="{F70D8DBC-CDCA-48AA-8A32-5890FC4BE512}"/>
              </a:ext>
            </a:extLst>
          </p:cNvPr>
          <p:cNvSpPr txBox="1"/>
          <p:nvPr/>
        </p:nvSpPr>
        <p:spPr>
          <a:xfrm>
            <a:off x="1524949" y="1468041"/>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13" name="TextBox 12">
            <a:extLst>
              <a:ext uri="{FF2B5EF4-FFF2-40B4-BE49-F238E27FC236}">
                <a16:creationId xmlns:a16="http://schemas.microsoft.com/office/drawing/2014/main" id="{5588C55B-9A5D-42FE-B2E6-0863B53CFF18}"/>
              </a:ext>
            </a:extLst>
          </p:cNvPr>
          <p:cNvSpPr txBox="1"/>
          <p:nvPr/>
        </p:nvSpPr>
        <p:spPr>
          <a:xfrm>
            <a:off x="2177175" y="1505396"/>
            <a:ext cx="8674855" cy="1923604"/>
          </a:xfrm>
          <a:prstGeom prst="rect">
            <a:avLst/>
          </a:prstGeom>
          <a:noFill/>
        </p:spPr>
        <p:txBody>
          <a:bodyPr wrap="square" rtlCol="0">
            <a:spAutoFit/>
          </a:bodyPr>
          <a:lstStyle/>
          <a:p>
            <a:pPr lvl="0">
              <a:defRPr/>
            </a:pPr>
            <a:r>
              <a:rPr lang="en-US" sz="5400" dirty="0">
                <a:solidFill>
                  <a:prstClr val="black"/>
                </a:solidFill>
              </a:rPr>
              <a:t>Go in peace. Live by the Spirit.</a:t>
            </a:r>
          </a:p>
          <a:p>
            <a:pPr lvl="0">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5400" b="1" dirty="0">
                <a:solidFill>
                  <a:prstClr val="black"/>
                </a:solidFill>
              </a:rPr>
              <a:t>Thanks be to God.</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0EE924-8F51-49CD-A823-D0D5BEAF76F4}"/>
              </a:ext>
            </a:extLst>
          </p:cNvPr>
          <p:cNvSpPr txBox="1"/>
          <p:nvPr/>
        </p:nvSpPr>
        <p:spPr>
          <a:xfrm>
            <a:off x="4196281" y="83723"/>
            <a:ext cx="3799438" cy="110799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6600" b="0" i="1" u="sng" strike="noStrike" kern="1200" cap="none" spc="0" normalizeH="0" baseline="0" noProof="0" dirty="0">
                <a:ln>
                  <a:noFill/>
                </a:ln>
                <a:solidFill>
                  <a:prstClr val="black"/>
                </a:solidFill>
                <a:effectLst/>
                <a:uLnTx/>
                <a:uFillTx/>
                <a:latin typeface="Calibri" panose="020F0502020204030204"/>
                <a:ea typeface="+mn-ea"/>
                <a:cs typeface="+mn-cs"/>
              </a:rPr>
              <a:t>Dismissal</a:t>
            </a:r>
          </a:p>
        </p:txBody>
      </p:sp>
      <p:sp>
        <p:nvSpPr>
          <p:cNvPr id="12" name="TextBox 11">
            <a:extLst>
              <a:ext uri="{FF2B5EF4-FFF2-40B4-BE49-F238E27FC236}">
                <a16:creationId xmlns:a16="http://schemas.microsoft.com/office/drawing/2014/main" id="{A80E27C8-B8E4-4B56-8135-B66E21C117EF}"/>
              </a:ext>
            </a:extLst>
          </p:cNvPr>
          <p:cNvSpPr txBox="1"/>
          <p:nvPr/>
        </p:nvSpPr>
        <p:spPr>
          <a:xfrm>
            <a:off x="1524948" y="2493369"/>
            <a:ext cx="8251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18768935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888F14-A5C0-4BFF-92B4-3DB5AE3A9F96}"/>
              </a:ext>
            </a:extLst>
          </p:cNvPr>
          <p:cNvPicPr>
            <a:picLocks noChangeAspect="1"/>
          </p:cNvPicPr>
          <p:nvPr/>
        </p:nvPicPr>
        <p:blipFill rotWithShape="1">
          <a:blip r:embed="rId2"/>
          <a:srcRect t="12988" b="13307"/>
          <a:stretch/>
        </p:blipFill>
        <p:spPr>
          <a:xfrm>
            <a:off x="8561084" y="1050954"/>
            <a:ext cx="2842250" cy="2094890"/>
          </a:xfrm>
          <a:prstGeom prst="rect">
            <a:avLst/>
          </a:prstGeom>
        </p:spPr>
      </p:pic>
      <p:pic>
        <p:nvPicPr>
          <p:cNvPr id="1026" name="Picture 2" descr="Have that coffee after breakfast ...">
            <a:extLst>
              <a:ext uri="{FF2B5EF4-FFF2-40B4-BE49-F238E27FC236}">
                <a16:creationId xmlns:a16="http://schemas.microsoft.com/office/drawing/2014/main" id="{94C7DF07-F016-4ABC-877B-87D1BEF88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69" y="325646"/>
            <a:ext cx="4701846" cy="2641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F7C497-059C-4708-83A3-D5D7BE7FC4D5}"/>
              </a:ext>
            </a:extLst>
          </p:cNvPr>
          <p:cNvSpPr txBox="1"/>
          <p:nvPr/>
        </p:nvSpPr>
        <p:spPr>
          <a:xfrm>
            <a:off x="5507688" y="-157049"/>
            <a:ext cx="6381555"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sng" strike="noStrike" kern="1200" cap="none" spc="0" normalizeH="0" baseline="0" noProof="0" dirty="0">
                <a:ln>
                  <a:noFill/>
                </a:ln>
                <a:solidFill>
                  <a:srgbClr val="000000"/>
                </a:solidFill>
                <a:effectLst/>
                <a:uLnTx/>
                <a:uFillTx/>
                <a:latin typeface="Calibri" panose="020F0502020204030204"/>
                <a:ea typeface="+mn-ea"/>
                <a:cs typeface="+mn-cs"/>
              </a:rPr>
              <a:t>Fellowship Time</a:t>
            </a:r>
          </a:p>
        </p:txBody>
      </p:sp>
      <p:sp>
        <p:nvSpPr>
          <p:cNvPr id="5" name="TextBox 4">
            <a:extLst>
              <a:ext uri="{FF2B5EF4-FFF2-40B4-BE49-F238E27FC236}">
                <a16:creationId xmlns:a16="http://schemas.microsoft.com/office/drawing/2014/main" id="{5C7DD8EC-5E7D-4417-9A14-ABCADCE0B384}"/>
              </a:ext>
            </a:extLst>
          </p:cNvPr>
          <p:cNvSpPr txBox="1"/>
          <p:nvPr/>
        </p:nvSpPr>
        <p:spPr>
          <a:xfrm>
            <a:off x="252320" y="3323968"/>
            <a:ext cx="11455771" cy="2585323"/>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libri" panose="020F0502020204030204"/>
                <a:ea typeface="+mn-ea"/>
                <a:cs typeface="+mn-cs"/>
              </a:rPr>
              <a:t>Please join us downstairs after worship to enjoy some social time before we depart and share the good news!</a:t>
            </a:r>
          </a:p>
        </p:txBody>
      </p:sp>
      <p:pic>
        <p:nvPicPr>
          <p:cNvPr id="1028" name="Picture 4" descr="https://www.poppiesdough.com/cdn/shop/products/35piece-cookie-brownie-500_1024x1024@2x.jpg?v=1615318400">
            <a:extLst>
              <a:ext uri="{FF2B5EF4-FFF2-40B4-BE49-F238E27FC236}">
                <a16:creationId xmlns:a16="http://schemas.microsoft.com/office/drawing/2014/main" id="{CCAA5313-C703-428D-9554-8CC51E32F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752" y="1052062"/>
            <a:ext cx="1915424" cy="191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26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B696A-5127-44BC-850B-A37354B31038}"/>
              </a:ext>
            </a:extLst>
          </p:cNvPr>
          <p:cNvSpPr>
            <a:spLocks noGrp="1"/>
          </p:cNvSpPr>
          <p:nvPr>
            <p:ph type="title"/>
          </p:nvPr>
        </p:nvSpPr>
        <p:spPr>
          <a:xfrm>
            <a:off x="838200" y="-4739"/>
            <a:ext cx="10515600" cy="2852480"/>
          </a:xfrm>
        </p:spPr>
        <p:txBody>
          <a:bodyPr>
            <a:normAutofit/>
          </a:bodyPr>
          <a:lstStyle/>
          <a:p>
            <a:pPr algn="ctr"/>
            <a:r>
              <a:rPr lang="en-US" sz="6000" dirty="0">
                <a:latin typeface="+mn-lt"/>
              </a:rPr>
              <a:t>St. John’s Lutheran Church</a:t>
            </a:r>
            <a:br>
              <a:rPr lang="en-US" sz="4800" dirty="0">
                <a:latin typeface="+mn-lt"/>
              </a:rPr>
            </a:br>
            <a:r>
              <a:rPr lang="en-US" sz="4800" dirty="0">
                <a:latin typeface="+mn-lt"/>
              </a:rPr>
              <a:t>1000 Helena Ave.</a:t>
            </a:r>
            <a:br>
              <a:rPr lang="en-US" sz="4800" dirty="0">
                <a:latin typeface="+mn-lt"/>
              </a:rPr>
            </a:br>
            <a:r>
              <a:rPr lang="en-US" sz="4800" dirty="0">
                <a:latin typeface="+mn-lt"/>
              </a:rPr>
              <a:t>Helena, MT 59601</a:t>
            </a:r>
            <a:br>
              <a:rPr lang="en-US" sz="4800" dirty="0"/>
            </a:br>
            <a:r>
              <a:rPr lang="en-US" sz="4000" dirty="0"/>
              <a:t>(406) 442-6270</a:t>
            </a:r>
            <a:endParaRPr lang="en-US" sz="4800" dirty="0"/>
          </a:p>
        </p:txBody>
      </p:sp>
      <p:sp>
        <p:nvSpPr>
          <p:cNvPr id="5" name="Title 3">
            <a:extLst>
              <a:ext uri="{FF2B5EF4-FFF2-40B4-BE49-F238E27FC236}">
                <a16:creationId xmlns:a16="http://schemas.microsoft.com/office/drawing/2014/main" id="{803F1BFD-0029-4FA5-97EF-F8D39A550DCF}"/>
              </a:ext>
            </a:extLst>
          </p:cNvPr>
          <p:cNvSpPr txBox="1">
            <a:spLocks/>
          </p:cNvSpPr>
          <p:nvPr/>
        </p:nvSpPr>
        <p:spPr>
          <a:xfrm>
            <a:off x="191937" y="2637396"/>
            <a:ext cx="11808125" cy="2643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600"/>
              </a:lnSpc>
              <a:defRPr/>
            </a:pPr>
            <a:r>
              <a:rPr lang="en-US" sz="7200" b="1" i="1" dirty="0">
                <a:solidFill>
                  <a:prstClr val="black"/>
                </a:solidFill>
                <a:latin typeface="Calibri" panose="020F0502020204030204"/>
              </a:rPr>
              <a:t>July 27, 2025</a:t>
            </a:r>
            <a:endParaRPr kumimoji="0" lang="en-US" sz="7200" b="1" i="1"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6" name="Title 3">
            <a:extLst>
              <a:ext uri="{FF2B5EF4-FFF2-40B4-BE49-F238E27FC236}">
                <a16:creationId xmlns:a16="http://schemas.microsoft.com/office/drawing/2014/main" id="{20B81CD9-09FD-42CC-9F93-516A66F3C4CF}"/>
              </a:ext>
            </a:extLst>
          </p:cNvPr>
          <p:cNvSpPr txBox="1">
            <a:spLocks/>
          </p:cNvSpPr>
          <p:nvPr/>
        </p:nvSpPr>
        <p:spPr>
          <a:xfrm>
            <a:off x="779476" y="4979641"/>
            <a:ext cx="10515600" cy="947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a:latin typeface="Calibri" panose="020F0502020204030204"/>
              </a:rPr>
              <a:t>Pastor Keith Weatherford</a:t>
            </a:r>
            <a:r>
              <a:rPr kumimoji="0" lang="en-US" sz="5400" b="0" i="0" u="none" strike="noStrike" kern="1200" cap="none" spc="0" normalizeH="0" baseline="0" noProof="0" dirty="0">
                <a:ln>
                  <a:noFill/>
                </a:ln>
                <a:effectLst/>
                <a:uLnTx/>
                <a:uFillTx/>
                <a:latin typeface="Calibri" panose="020F0502020204030204"/>
                <a:ea typeface="+mj-ea"/>
                <a:cs typeface="+mj-cs"/>
              </a:rPr>
              <a:t>, Presiding</a:t>
            </a:r>
          </a:p>
        </p:txBody>
      </p:sp>
      <p:pic>
        <p:nvPicPr>
          <p:cNvPr id="1026" name="Picture 2" descr="Luther rose - Wikipedia">
            <a:extLst>
              <a:ext uri="{FF2B5EF4-FFF2-40B4-BE49-F238E27FC236}">
                <a16:creationId xmlns:a16="http://schemas.microsoft.com/office/drawing/2014/main" id="{1A36763E-A27A-4988-B9C7-EFC053A70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0156" y="110387"/>
            <a:ext cx="1039906" cy="10399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CA Branding - Evangelical Lutheran Church in America">
            <a:extLst>
              <a:ext uri="{FF2B5EF4-FFF2-40B4-BE49-F238E27FC236}">
                <a16:creationId xmlns:a16="http://schemas.microsoft.com/office/drawing/2014/main" id="{AA400A8D-69E6-4FB0-9D9E-5B346A328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 y="57897"/>
            <a:ext cx="1039906" cy="1039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18148E6-A453-4171-8C74-FD4151182735}"/>
              </a:ext>
            </a:extLst>
          </p:cNvPr>
          <p:cNvSpPr txBox="1"/>
          <p:nvPr/>
        </p:nvSpPr>
        <p:spPr>
          <a:xfrm>
            <a:off x="68334" y="6030282"/>
            <a:ext cx="12055332"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(Materials used with permission under One License, License Number A-704356.)</a:t>
            </a:r>
          </a:p>
        </p:txBody>
      </p:sp>
    </p:spTree>
    <p:extLst>
      <p:ext uri="{BB962C8B-B14F-4D97-AF65-F5344CB8AC3E}">
        <p14:creationId xmlns:p14="http://schemas.microsoft.com/office/powerpoint/2010/main" val="70372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16BAAF-9BB0-4E98-921E-7AACBFD94147}"/>
              </a:ext>
            </a:extLst>
          </p:cNvPr>
          <p:cNvSpPr txBox="1"/>
          <p:nvPr/>
        </p:nvSpPr>
        <p:spPr>
          <a:xfrm>
            <a:off x="1325461" y="164786"/>
            <a:ext cx="9977275" cy="7294305"/>
          </a:xfrm>
          <a:prstGeom prst="rect">
            <a:avLst/>
          </a:prstGeom>
          <a:noFill/>
        </p:spPr>
        <p:txBody>
          <a:bodyPr wrap="square" rtlCol="0">
            <a:spAutoFit/>
          </a:bodyPr>
          <a:lstStyle/>
          <a:p>
            <a:r>
              <a:rPr lang="en-US" sz="5400" dirty="0"/>
              <a:t>You belong to Christ Jesus</a:t>
            </a:r>
          </a:p>
          <a:p>
            <a:r>
              <a:rPr lang="en-US" sz="5400" dirty="0"/>
              <a:t>and you are God’s children through faith. In the cross of </a:t>
            </a:r>
            <a:r>
              <a:rPr lang="en-US" sz="5400" dirty="0">
                <a:solidFill>
                  <a:srgbClr val="FF0000"/>
                </a:solidFill>
              </a:rPr>
              <a:t>☩</a:t>
            </a:r>
            <a:r>
              <a:rPr lang="en-US" sz="5400" dirty="0"/>
              <a:t> Christ, and through the power of the Holy Spirit, your sins are forgiven. Clothed with Christ, you are a new creation.</a:t>
            </a:r>
          </a:p>
          <a:p>
            <a:r>
              <a:rPr lang="en-US" sz="5400" b="1" dirty="0"/>
              <a:t>Amen.</a:t>
            </a:r>
          </a:p>
          <a:p>
            <a:r>
              <a:rPr lang="en-US" dirty="0"/>
              <a:t> </a:t>
            </a:r>
            <a:endParaRPr lang="en-US" sz="5400" dirty="0"/>
          </a:p>
          <a:p>
            <a:r>
              <a:rPr lang="en-US" dirty="0"/>
              <a:t> </a:t>
            </a:r>
          </a:p>
        </p:txBody>
      </p:sp>
      <p:sp>
        <p:nvSpPr>
          <p:cNvPr id="12" name="TextBox 11">
            <a:extLst>
              <a:ext uri="{FF2B5EF4-FFF2-40B4-BE49-F238E27FC236}">
                <a16:creationId xmlns:a16="http://schemas.microsoft.com/office/drawing/2014/main" id="{D35FA3BA-F096-4BE3-AF10-4EA76DAA96E0}"/>
              </a:ext>
            </a:extLst>
          </p:cNvPr>
          <p:cNvSpPr txBox="1"/>
          <p:nvPr/>
        </p:nvSpPr>
        <p:spPr>
          <a:xfrm>
            <a:off x="579634" y="191450"/>
            <a:ext cx="8659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P:</a:t>
            </a:r>
          </a:p>
        </p:txBody>
      </p:sp>
      <p:sp>
        <p:nvSpPr>
          <p:cNvPr id="9" name="TextBox 8">
            <a:extLst>
              <a:ext uri="{FF2B5EF4-FFF2-40B4-BE49-F238E27FC236}">
                <a16:creationId xmlns:a16="http://schemas.microsoft.com/office/drawing/2014/main" id="{6CF0F2E4-17C5-49F1-B122-AB2928108A47}"/>
              </a:ext>
            </a:extLst>
          </p:cNvPr>
          <p:cNvSpPr txBox="1"/>
          <p:nvPr/>
        </p:nvSpPr>
        <p:spPr>
          <a:xfrm>
            <a:off x="665457" y="5934670"/>
            <a:ext cx="86596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alibri" panose="020F0502020204030204"/>
              </a:rPr>
              <a:t>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2461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3987756" y="3984771"/>
            <a:ext cx="5324024" cy="923330"/>
          </a:xfrm>
          <a:prstGeom prst="rect">
            <a:avLst/>
          </a:prstGeom>
          <a:noFill/>
        </p:spPr>
        <p:txBody>
          <a:bodyPr wrap="square" rtlCol="0">
            <a:spAutoFit/>
          </a:bodyPr>
          <a:lstStyle/>
          <a:p>
            <a:pPr lvl="0">
              <a:defRPr/>
            </a:pPr>
            <a:r>
              <a:rPr lang="en-US" sz="5400" b="1" dirty="0">
                <a:solidFill>
                  <a:prstClr val="black"/>
                </a:solidFill>
              </a:rPr>
              <a:t>Verses 1, 2, 5</a:t>
            </a:r>
          </a:p>
        </p:txBody>
      </p:sp>
      <p:sp>
        <p:nvSpPr>
          <p:cNvPr id="5" name="TextBox 4">
            <a:extLst>
              <a:ext uri="{FF2B5EF4-FFF2-40B4-BE49-F238E27FC236}">
                <a16:creationId xmlns:a16="http://schemas.microsoft.com/office/drawing/2014/main" id="{8A6B2C0E-D017-4A79-9E8A-B011B0C6F505}"/>
              </a:ext>
            </a:extLst>
          </p:cNvPr>
          <p:cNvSpPr txBox="1"/>
          <p:nvPr/>
        </p:nvSpPr>
        <p:spPr>
          <a:xfrm>
            <a:off x="388879" y="990447"/>
            <a:ext cx="11132738" cy="2585323"/>
          </a:xfrm>
          <a:prstGeom prst="rect">
            <a:avLst/>
          </a:prstGeom>
          <a:noFill/>
        </p:spPr>
        <p:txBody>
          <a:bodyPr wrap="square" rtlCol="0" anchor="ctr">
            <a:spAutoFit/>
          </a:bodyPr>
          <a:lstStyle/>
          <a:p>
            <a:pPr lvl="0" algn="ctr">
              <a:defRPr/>
            </a:pPr>
            <a:r>
              <a:rPr kumimoji="0" lang="en-US" sz="54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HYMN: Open Now Thy Gates of Beauty</a:t>
            </a:r>
          </a:p>
          <a:p>
            <a:pPr lvl="0" algn="ctr">
              <a:defRPr/>
            </a:pPr>
            <a:r>
              <a:rPr kumimoji="0" lang="en-US" sz="5400" b="0" i="1" u="sng" strike="noStrike" kern="1200" cap="none" spc="0" normalizeH="0" baseline="0" noProof="0" dirty="0">
                <a:ln>
                  <a:noFill/>
                </a:ln>
                <a:solidFill>
                  <a:prstClr val="black"/>
                </a:solidFill>
                <a:effectLst/>
                <a:uLnTx/>
                <a:uFillTx/>
                <a:latin typeface="Calibri" panose="020F0502020204030204"/>
                <a:ea typeface="+mn-ea"/>
                <a:cs typeface="+mn-cs"/>
              </a:rPr>
              <a:t>ELW #533</a:t>
            </a:r>
          </a:p>
        </p:txBody>
      </p:sp>
    </p:spTree>
    <p:extLst>
      <p:ext uri="{BB962C8B-B14F-4D97-AF65-F5344CB8AC3E}">
        <p14:creationId xmlns:p14="http://schemas.microsoft.com/office/powerpoint/2010/main" val="312069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8C6F3-014F-410E-8009-1BA3C6901D6E}"/>
              </a:ext>
            </a:extLst>
          </p:cNvPr>
          <p:cNvSpPr txBox="1"/>
          <p:nvPr/>
        </p:nvSpPr>
        <p:spPr>
          <a:xfrm>
            <a:off x="486561" y="546841"/>
            <a:ext cx="11100033" cy="6740307"/>
          </a:xfrm>
          <a:prstGeom prst="rect">
            <a:avLst/>
          </a:prstGeom>
          <a:noFill/>
        </p:spPr>
        <p:txBody>
          <a:bodyPr wrap="square" rtlCol="0">
            <a:spAutoFit/>
          </a:bodyPr>
          <a:lstStyle/>
          <a:p>
            <a:r>
              <a:rPr lang="en-US" sz="5400" dirty="0"/>
              <a:t>1. Open now thy gates of beauty,</a:t>
            </a:r>
          </a:p>
          <a:p>
            <a:r>
              <a:rPr lang="en-US" sz="5400" dirty="0"/>
              <a:t>    Zion, let me enter there,</a:t>
            </a:r>
          </a:p>
          <a:p>
            <a:r>
              <a:rPr lang="en-US" sz="5400" dirty="0"/>
              <a:t>    where my soul in joyful duty</a:t>
            </a:r>
          </a:p>
          <a:p>
            <a:r>
              <a:rPr lang="en-US" sz="5400" dirty="0"/>
              <a:t>    waits for God who answers prayer.</a:t>
            </a:r>
          </a:p>
          <a:p>
            <a:r>
              <a:rPr lang="en-US" sz="5400" dirty="0"/>
              <a:t>    Oh, how blessed is this place,</a:t>
            </a:r>
          </a:p>
          <a:p>
            <a:r>
              <a:rPr lang="en-US" sz="5400" dirty="0"/>
              <a:t>    filled with solace, light, and grace!</a:t>
            </a:r>
          </a:p>
          <a:p>
            <a:endParaRPr lang="en-US" sz="5400" dirty="0"/>
          </a:p>
          <a:p>
            <a:pPr lvl="0">
              <a:defRPr/>
            </a:pPr>
            <a:r>
              <a:rPr lang="en-US" sz="5400" b="1" dirty="0">
                <a:solidFill>
                  <a:prstClr val="black"/>
                </a:solidFill>
              </a:rPr>
              <a:t> </a:t>
            </a:r>
          </a:p>
        </p:txBody>
      </p:sp>
    </p:spTree>
    <p:extLst>
      <p:ext uri="{BB962C8B-B14F-4D97-AF65-F5344CB8AC3E}">
        <p14:creationId xmlns:p14="http://schemas.microsoft.com/office/powerpoint/2010/main" val="155393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11564</TotalTime>
  <Words>3203</Words>
  <Application>Microsoft Office PowerPoint</Application>
  <PresentationFormat>Widescreen</PresentationFormat>
  <Paragraphs>300</Paragraphs>
  <Slides>68</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4" baseType="lpstr">
      <vt:lpstr>Arial</vt:lpstr>
      <vt:lpstr>Calibri</vt:lpstr>
      <vt:lpstr>Calibri Light</vt:lpstr>
      <vt:lpstr>Office Theme</vt:lpstr>
      <vt:lpstr>Retrospect</vt:lpstr>
      <vt:lpstr>Presentation</vt:lpstr>
      <vt:lpstr>St. John’s Lutheran Church 1000 Helena Ave. Helena, MT 59601 (406) 442-6270</vt:lpstr>
      <vt:lpstr>St. John’s Lutheran Church 1000 Helena Ave. Helena, MT 59601 (406) 442-6270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 John’s Lutheran Church 1000 Helena Ave. Helena, MT 59601 (406) 442-6270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John’s Lutheran Church</dc:title>
  <dc:creator>Visitor</dc:creator>
  <cp:lastModifiedBy>Saint Johns</cp:lastModifiedBy>
  <cp:revision>1018</cp:revision>
  <cp:lastPrinted>2025-06-12T16:05:55Z</cp:lastPrinted>
  <dcterms:created xsi:type="dcterms:W3CDTF">2024-09-09T17:14:53Z</dcterms:created>
  <dcterms:modified xsi:type="dcterms:W3CDTF">2025-07-24T18:45:05Z</dcterms:modified>
</cp:coreProperties>
</file>